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61" r:id="rId4"/>
    <p:sldId id="268" r:id="rId5"/>
    <p:sldId id="277" r:id="rId6"/>
    <p:sldId id="260" r:id="rId7"/>
    <p:sldId id="279" r:id="rId8"/>
    <p:sldId id="273" r:id="rId9"/>
    <p:sldId id="271" r:id="rId10"/>
    <p:sldId id="272" r:id="rId11"/>
    <p:sldId id="270" r:id="rId12"/>
    <p:sldId id="263" r:id="rId13"/>
    <p:sldId id="265" r:id="rId14"/>
    <p:sldId id="280" r:id="rId15"/>
    <p:sldId id="278" r:id="rId16"/>
    <p:sldId id="274" r:id="rId17"/>
    <p:sldId id="267" r:id="rId18"/>
  </p:sldIdLst>
  <p:sldSz cx="18288000" cy="10287000"/>
  <p:notesSz cx="6858000" cy="9144000"/>
  <p:embeddedFontLst>
    <p:embeddedFont>
      <p:font typeface="TDTD순고딕" panose="020B0600000101010101" charset="-127"/>
      <p:regular r:id="rId20"/>
    </p:embeddedFont>
    <p:embeddedFont>
      <p:font typeface="TDTD한강고딕" panose="020B0600000101010101" charset="-127"/>
      <p:regular r:id="rId21"/>
    </p:embeddedFont>
    <p:embeddedFont>
      <p:font typeface="Tlab 레트로라이프" panose="020B0600000101010101" charset="-127"/>
      <p:regular r:id="rId22"/>
    </p:embeddedFont>
    <p:embeddedFont>
      <p:font typeface="Tlab 레트로라이프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ADLaM Display" panose="02010000000000000000" pitchFamily="2" charset="0"/>
      <p:regular r:id="rId26"/>
    </p:embeddedFont>
    <p:embeddedFont>
      <p:font typeface="Montserrat Bold" panose="020B0600000101010101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849"/>
    <a:srgbClr val="AACAAE"/>
    <a:srgbClr val="C1D9CA"/>
    <a:srgbClr val="D6E6DC"/>
    <a:srgbClr val="B9D2BC"/>
    <a:srgbClr val="B1C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133" autoAdjust="0"/>
  </p:normalViewPr>
  <p:slideViewPr>
    <p:cSldViewPr>
      <p:cViewPr varScale="1">
        <p:scale>
          <a:sx n="77" d="100"/>
          <a:sy n="77" d="100"/>
        </p:scale>
        <p:origin x="78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32FA1-1667-4114-81DD-D46BC64303C9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C0DF5-1561-42DB-8442-99680BCC6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9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C0DF5-1561-42DB-8442-99680BCC67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5448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47037" y="3668060"/>
            <a:ext cx="8993926" cy="20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ko-KR" altLang="en-US" sz="11743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세종뭐왕</a:t>
            </a:r>
            <a:endParaRPr lang="en-US" sz="11743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92201" y="8850757"/>
            <a:ext cx="3089258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AI 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융합 로봇 </a:t>
            </a:r>
            <a:r>
              <a:rPr lang="en-US" altLang="ko-KR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SW 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개발자 과정</a:t>
            </a:r>
            <a:endParaRPr lang="en-US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3A4AF-92BA-3E9D-8512-10C820D5B401}"/>
              </a:ext>
            </a:extLst>
          </p:cNvPr>
          <p:cNvSpPr txBox="1"/>
          <p:nvPr/>
        </p:nvSpPr>
        <p:spPr>
          <a:xfrm>
            <a:off x="5988670" y="5779455"/>
            <a:ext cx="631065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400" spc="-4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MediaPipe</a:t>
            </a:r>
            <a:r>
              <a:rPr lang="ko-KR" altLang="en-US" sz="24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 실시간 한국어 </a:t>
            </a:r>
            <a:r>
              <a:rPr lang="ko-KR" altLang="en-US" sz="2400" spc="-4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수어</a:t>
            </a:r>
            <a:r>
              <a:rPr lang="ko-KR" altLang="en-US" sz="24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번역기</a:t>
            </a:r>
            <a:endParaRPr lang="en-US" altLang="ko-KR" sz="24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E1584A-F759-61E9-0D7C-31141B991A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85" y="2294397"/>
            <a:ext cx="1763372" cy="17633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F14B-8C04-A878-5D1A-AC2DBFCE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B2A4C5-9D33-3211-21BD-EF6AFCD8136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37BE63-6955-E48C-17F2-1A78F00AD59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E20E75-7853-1D73-8161-CEE212DFC82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982BCA7-453D-835C-8E7A-6F5DEF74F01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13F4552-801D-1864-90AF-AF0BE9DF270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6014C2-DFDB-5FC7-647C-4FA4297E1D1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AFA35F2-F645-52C6-BFF3-BD9F5818344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55EE11-999E-E44F-2777-1443A789DDD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D0532D4-CCBE-C03C-C267-8AB783E6ACA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F39FF68-5456-B43A-1E13-E2EC70028CD3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7A653D5-636F-3D1F-C623-1E870A1619C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3084C5D-CB3D-B54B-D58D-1B23A2C9A05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4DB4D32-7C13-7185-4726-47D4479F50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16B378E-0C5F-D835-7594-0B939058494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C9D7F06-F9D8-44EB-9762-928379A0A34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6A61E70-41A1-2388-8536-44CBFAACE3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C5A4361-DFCF-FFC9-5BB3-4C97459DECD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D44072F-9812-92B0-8A73-5A09BEFE64E2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문제 제기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방법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3B1F228-7969-A8AF-32A3-CBCB24520D03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178A6209-F7A7-83D9-1CE0-DB3A728C0F97}"/>
              </a:ext>
            </a:extLst>
          </p:cNvPr>
          <p:cNvSpPr/>
          <p:nvPr/>
        </p:nvSpPr>
        <p:spPr>
          <a:xfrm>
            <a:off x="1822669" y="3432026"/>
            <a:ext cx="14484131" cy="5865962"/>
          </a:xfrm>
          <a:custGeom>
            <a:avLst/>
            <a:gdLst/>
            <a:ahLst/>
            <a:cxnLst/>
            <a:rect l="l" t="t" r="r" b="b"/>
            <a:pathLst>
              <a:path w="2091879" h="932045">
                <a:moveTo>
                  <a:pt x="29398" y="0"/>
                </a:moveTo>
                <a:lnTo>
                  <a:pt x="2062482" y="0"/>
                </a:lnTo>
                <a:cubicBezTo>
                  <a:pt x="2070278" y="0"/>
                  <a:pt x="2077756" y="3097"/>
                  <a:pt x="2083269" y="8610"/>
                </a:cubicBezTo>
                <a:cubicBezTo>
                  <a:pt x="2088782" y="14123"/>
                  <a:pt x="2091879" y="21601"/>
                  <a:pt x="2091879" y="29398"/>
                </a:cubicBezTo>
                <a:lnTo>
                  <a:pt x="2091879" y="902647"/>
                </a:lnTo>
                <a:cubicBezTo>
                  <a:pt x="2091879" y="918883"/>
                  <a:pt x="2078717" y="932045"/>
                  <a:pt x="2062482" y="932045"/>
                </a:cubicBezTo>
                <a:lnTo>
                  <a:pt x="29398" y="932045"/>
                </a:lnTo>
                <a:cubicBezTo>
                  <a:pt x="13162" y="932045"/>
                  <a:pt x="0" y="918883"/>
                  <a:pt x="0" y="902647"/>
                </a:cubicBezTo>
                <a:lnTo>
                  <a:pt x="0" y="29398"/>
                </a:lnTo>
                <a:cubicBezTo>
                  <a:pt x="0" y="13162"/>
                  <a:pt x="13162" y="0"/>
                  <a:pt x="29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085ED3-D365-9C6D-4D31-9A8E013FF50F}"/>
              </a:ext>
            </a:extLst>
          </p:cNvPr>
          <p:cNvGrpSpPr/>
          <p:nvPr/>
        </p:nvGrpSpPr>
        <p:grpSpPr>
          <a:xfrm>
            <a:off x="1764765" y="2741148"/>
            <a:ext cx="6527268" cy="1153954"/>
            <a:chOff x="2084170" y="2717934"/>
            <a:chExt cx="6527268" cy="1153954"/>
          </a:xfrm>
        </p:grpSpPr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6FBDA11D-FBC6-2B1E-A642-4F97090CA5F1}"/>
                </a:ext>
              </a:extLst>
            </p:cNvPr>
            <p:cNvGrpSpPr/>
            <p:nvPr/>
          </p:nvGrpSpPr>
          <p:grpSpPr>
            <a:xfrm>
              <a:off x="2587252" y="2717934"/>
              <a:ext cx="5810940" cy="1153954"/>
              <a:chOff x="0" y="-241102"/>
              <a:chExt cx="7747921" cy="1538604"/>
            </a:xfrm>
          </p:grpSpPr>
          <p:grpSp>
            <p:nvGrpSpPr>
              <p:cNvPr id="20" name="Group 22">
                <a:extLst>
                  <a:ext uri="{FF2B5EF4-FFF2-40B4-BE49-F238E27FC236}">
                    <a16:creationId xmlns:a16="http://schemas.microsoft.com/office/drawing/2014/main" id="{9A458E47-A2D6-4AAD-7398-1A2FAADD1C14}"/>
                  </a:ext>
                </a:extLst>
              </p:cNvPr>
              <p:cNvGrpSpPr/>
              <p:nvPr/>
            </p:nvGrpSpPr>
            <p:grpSpPr>
              <a:xfrm>
                <a:off x="0" y="-100631"/>
                <a:ext cx="7632839" cy="1398133"/>
                <a:chOff x="0" y="-47625"/>
                <a:chExt cx="1507722" cy="276174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EBF186D5-D0CF-26FC-10D4-C71E3E65EF8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D552650-C4B7-A073-6601-60D0CB7752B1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grpSp>
            <p:nvGrpSpPr>
              <p:cNvPr id="21" name="Group 25">
                <a:extLst>
                  <a:ext uri="{FF2B5EF4-FFF2-40B4-BE49-F238E27FC236}">
                    <a16:creationId xmlns:a16="http://schemas.microsoft.com/office/drawing/2014/main" id="{FC3AAC54-31C7-7EEF-251F-E7DABF8CA777}"/>
                  </a:ext>
                </a:extLst>
              </p:cNvPr>
              <p:cNvGrpSpPr/>
              <p:nvPr/>
            </p:nvGrpSpPr>
            <p:grpSpPr>
              <a:xfrm>
                <a:off x="115082" y="-241102"/>
                <a:ext cx="7632839" cy="1398133"/>
                <a:chOff x="0" y="-47625"/>
                <a:chExt cx="1507722" cy="276174"/>
              </a:xfrm>
            </p:grpSpPr>
            <p:sp>
              <p:nvSpPr>
                <p:cNvPr id="22" name="Freeform 26">
                  <a:extLst>
                    <a:ext uri="{FF2B5EF4-FFF2-40B4-BE49-F238E27FC236}">
                      <a16:creationId xmlns:a16="http://schemas.microsoft.com/office/drawing/2014/main" id="{AD00E321-774F-1069-D921-B906B0F10D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B1CCB4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3" name="TextBox 27">
                  <a:extLst>
                    <a:ext uri="{FF2B5EF4-FFF2-40B4-BE49-F238E27FC236}">
                      <a16:creationId xmlns:a16="http://schemas.microsoft.com/office/drawing/2014/main" id="{9DD7F471-C313-802A-EF1C-7C5CE6B2B45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</p:grp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id="{9F010244-E4F3-6446-E611-513181EDD021}"/>
                </a:ext>
              </a:extLst>
            </p:cNvPr>
            <p:cNvSpPr txBox="1"/>
            <p:nvPr/>
          </p:nvSpPr>
          <p:spPr>
            <a:xfrm>
              <a:off x="2084170" y="3116802"/>
              <a:ext cx="6527268" cy="5136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36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비슷한 형태 </a:t>
              </a:r>
              <a:r>
                <a:rPr lang="ko-KR" altLang="en-US" sz="36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수어</a:t>
              </a:r>
              <a:endParaRPr lang="en-US" altLang="ko-KR" sz="36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6B818CC-604A-3CE2-899E-FB063628DEDB}"/>
              </a:ext>
            </a:extLst>
          </p:cNvPr>
          <p:cNvSpPr/>
          <p:nvPr/>
        </p:nvSpPr>
        <p:spPr>
          <a:xfrm>
            <a:off x="2280261" y="4595068"/>
            <a:ext cx="1577195" cy="1499566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58D5F7E-3FF9-41E1-54E7-912D87DD931C}"/>
              </a:ext>
            </a:extLst>
          </p:cNvPr>
          <p:cNvSpPr/>
          <p:nvPr/>
        </p:nvSpPr>
        <p:spPr>
          <a:xfrm>
            <a:off x="4239802" y="4627750"/>
            <a:ext cx="1577195" cy="149956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16259A0-19B1-ACBF-FD01-75B6739E47CC}"/>
              </a:ext>
            </a:extLst>
          </p:cNvPr>
          <p:cNvSpPr/>
          <p:nvPr/>
        </p:nvSpPr>
        <p:spPr>
          <a:xfrm>
            <a:off x="6759932" y="4615588"/>
            <a:ext cx="1684759" cy="1523889"/>
          </a:xfrm>
          <a:prstGeom prst="ellipse">
            <a:avLst/>
          </a:prstGeom>
          <a:solidFill>
            <a:srgbClr val="B1C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5387C6F-A466-467A-402C-6F68B4F2A010}"/>
              </a:ext>
            </a:extLst>
          </p:cNvPr>
          <p:cNvSpPr/>
          <p:nvPr/>
        </p:nvSpPr>
        <p:spPr>
          <a:xfrm>
            <a:off x="2280261" y="6647477"/>
            <a:ext cx="1577195" cy="149956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D1F7116-F8A4-CA65-0B7E-0B5BDED4F577}"/>
              </a:ext>
            </a:extLst>
          </p:cNvPr>
          <p:cNvSpPr/>
          <p:nvPr/>
        </p:nvSpPr>
        <p:spPr>
          <a:xfrm>
            <a:off x="4239802" y="6680159"/>
            <a:ext cx="1577195" cy="1499566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36BC3DE-F193-A29C-7A52-BC1384D57510}"/>
              </a:ext>
            </a:extLst>
          </p:cNvPr>
          <p:cNvGrpSpPr/>
          <p:nvPr/>
        </p:nvGrpSpPr>
        <p:grpSpPr>
          <a:xfrm>
            <a:off x="9303244" y="4784081"/>
            <a:ext cx="6412485" cy="837932"/>
            <a:chOff x="8922711" y="4686012"/>
            <a:chExt cx="6412485" cy="837932"/>
          </a:xfrm>
        </p:grpSpPr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2B9891CE-F274-576C-DCA1-067AA1723F4C}"/>
                </a:ext>
              </a:extLst>
            </p:cNvPr>
            <p:cNvSpPr/>
            <p:nvPr/>
          </p:nvSpPr>
          <p:spPr>
            <a:xfrm>
              <a:off x="9481218" y="4686012"/>
              <a:ext cx="5554038" cy="837932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B1CCB4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EDCF66-7F8E-5F89-6161-6C32C07C107C}"/>
                </a:ext>
              </a:extLst>
            </p:cNvPr>
            <p:cNvSpPr txBox="1"/>
            <p:nvPr/>
          </p:nvSpPr>
          <p:spPr>
            <a:xfrm>
              <a:off x="8922711" y="4790063"/>
              <a:ext cx="6412485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데이터 셋을 증강하여 인식률 개선</a:t>
              </a:r>
              <a:endParaRPr lang="en-US" altLang="ko-KR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6B14204-7AA6-CD74-6E3A-1C31A7E69B69}"/>
              </a:ext>
            </a:extLst>
          </p:cNvPr>
          <p:cNvGrpSpPr/>
          <p:nvPr/>
        </p:nvGrpSpPr>
        <p:grpSpPr>
          <a:xfrm>
            <a:off x="9543213" y="7141601"/>
            <a:ext cx="6069978" cy="820044"/>
            <a:chOff x="9119065" y="4531971"/>
            <a:chExt cx="6069978" cy="820044"/>
          </a:xfrm>
        </p:grpSpPr>
        <p:sp>
          <p:nvSpPr>
            <p:cNvPr id="88" name="Freeform 26">
              <a:extLst>
                <a:ext uri="{FF2B5EF4-FFF2-40B4-BE49-F238E27FC236}">
                  <a16:creationId xmlns:a16="http://schemas.microsoft.com/office/drawing/2014/main" id="{707F9EED-29E2-E89F-C756-01C872518AC5}"/>
                </a:ext>
              </a:extLst>
            </p:cNvPr>
            <p:cNvSpPr/>
            <p:nvPr/>
          </p:nvSpPr>
          <p:spPr>
            <a:xfrm>
              <a:off x="9481216" y="4531971"/>
              <a:ext cx="5554038" cy="820044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B1CCB4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E0B970-3675-CD72-9E58-4E4DE7000EE3}"/>
                </a:ext>
              </a:extLst>
            </p:cNvPr>
            <p:cNvSpPr txBox="1"/>
            <p:nvPr/>
          </p:nvSpPr>
          <p:spPr>
            <a:xfrm>
              <a:off x="9119065" y="4624482"/>
              <a:ext cx="6069978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altLang="ko-KR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‘</a:t>
              </a:r>
              <a:r>
                <a:rPr lang="ko-KR" altLang="en-US" sz="24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ㅠ</a:t>
              </a:r>
              <a:r>
                <a:rPr lang="en-US" altLang="ko-KR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’ </a:t>
              </a:r>
              <a:r>
                <a:rPr lang="ko-KR" altLang="en-US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수화를 변경하여 데이터셋 수정</a:t>
              </a:r>
              <a:endParaRPr lang="en-US" altLang="ko-KR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B06869A5-66F7-4B20-1FD8-3E8512EB39D4}"/>
              </a:ext>
            </a:extLst>
          </p:cNvPr>
          <p:cNvSpPr/>
          <p:nvPr/>
        </p:nvSpPr>
        <p:spPr>
          <a:xfrm>
            <a:off x="8812125" y="4960004"/>
            <a:ext cx="886211" cy="55976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C7D34D97-3EAC-EDCB-C3FF-A3AB289BE42E}"/>
              </a:ext>
            </a:extLst>
          </p:cNvPr>
          <p:cNvSpPr/>
          <p:nvPr/>
        </p:nvSpPr>
        <p:spPr>
          <a:xfrm>
            <a:off x="8812125" y="7234113"/>
            <a:ext cx="886211" cy="55976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77F832-763C-7BAA-F173-28C161B14B0A}"/>
              </a:ext>
            </a:extLst>
          </p:cNvPr>
          <p:cNvSpPr/>
          <p:nvPr/>
        </p:nvSpPr>
        <p:spPr>
          <a:xfrm>
            <a:off x="6800939" y="6679936"/>
            <a:ext cx="1684759" cy="1523889"/>
          </a:xfrm>
          <a:prstGeom prst="ellipse">
            <a:avLst/>
          </a:prstGeom>
          <a:solidFill>
            <a:srgbClr val="B1C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29">
            <a:extLst>
              <a:ext uri="{FF2B5EF4-FFF2-40B4-BE49-F238E27FC236}">
                <a16:creationId xmlns:a16="http://schemas.microsoft.com/office/drawing/2014/main" id="{A5FB102C-63D8-2329-F41E-8C48AB0947A4}"/>
              </a:ext>
            </a:extLst>
          </p:cNvPr>
          <p:cNvSpPr txBox="1"/>
          <p:nvPr/>
        </p:nvSpPr>
        <p:spPr>
          <a:xfrm>
            <a:off x="3009119" y="3363995"/>
            <a:ext cx="8451167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비슷한 형태 수화로 잘못 인식되는 경우 발생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E15CEE-C0B8-0299-B44A-E5ACD1B57A87}"/>
              </a:ext>
            </a:extLst>
          </p:cNvPr>
          <p:cNvSpPr txBox="1"/>
          <p:nvPr/>
        </p:nvSpPr>
        <p:spPr>
          <a:xfrm>
            <a:off x="6630574" y="5050825"/>
            <a:ext cx="201813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4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ㄹ</a:t>
            </a: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ko-KR" altLang="en-US" sz="24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ㅌ</a:t>
            </a:r>
            <a:endParaRPr lang="en-US" altLang="ko-KR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6D464-73CA-6144-B89C-40B05CCAB007}"/>
              </a:ext>
            </a:extLst>
          </p:cNvPr>
          <p:cNvSpPr txBox="1"/>
          <p:nvPr/>
        </p:nvSpPr>
        <p:spPr>
          <a:xfrm>
            <a:off x="6670446" y="7140143"/>
            <a:ext cx="195626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4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ㅅ</a:t>
            </a: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</a:t>
            </a: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ㅠ</a:t>
            </a:r>
            <a:endParaRPr lang="en-US" altLang="ko-KR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8889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9F8A0-6FD2-9733-3321-BE6C77324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F917-F36E-BB5A-380B-92A63C4B073F}"/>
              </a:ext>
            </a:extLst>
          </p:cNvPr>
          <p:cNvGrpSpPr/>
          <p:nvPr/>
        </p:nvGrpSpPr>
        <p:grpSpPr>
          <a:xfrm>
            <a:off x="-1786693" y="0"/>
            <a:ext cx="20846261" cy="10455849"/>
            <a:chOff x="0" y="0"/>
            <a:chExt cx="27795014" cy="1394113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A6824AAD-DE7C-1BB5-12F4-A49DF24C7441}"/>
                </a:ext>
              </a:extLst>
            </p:cNvPr>
            <p:cNvSpPr/>
            <p:nvPr/>
          </p:nvSpPr>
          <p:spPr>
            <a:xfrm>
              <a:off x="635596" y="0"/>
              <a:ext cx="6982742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5938ECD-4C99-8634-8377-5AC23FBA460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66DCF35-83E8-9293-AAF8-AD18FEDD59B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29A61D-25F2-AC6F-9BD8-FD5E5BFFA82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D2AB19-699A-C4F5-5BC1-467901FB508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82A7CD-6575-3A81-A949-87915F0859A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1C2917-9D59-41B4-136D-F1BEF6B6901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E43ACB-CF64-1DCA-CB9E-668443A1AC0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0B2C0BF-6226-2C78-9E97-703C8FE5837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797375-C118-295F-D60D-67003FA7790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3D08237-CBCF-DBA3-3367-B728D3AF7C0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A7D0B37-FF3F-579E-BACC-91ECEA6ED0E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042CC2F-82DC-C5EC-4C57-A748CD17A7D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9DF4B71-D9A3-2D48-DD4A-C6E0349E1D6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E92A6E7-799C-240A-F9B0-B1D9A2E2A6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140240C-FEF2-0BCF-C5F1-AC1ADCB5848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5355C02-F6A9-70DF-DBC6-168C9B312296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추가기능 제안 및 구현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485984-7475-A949-F954-F87A0A60C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775" y="3263408"/>
            <a:ext cx="8576880" cy="480667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CE012BC3-B5D9-E78F-19AF-79B6ECBDD56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9B9E3B-8398-DFA0-C1F6-884432D63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98" y="4032364"/>
            <a:ext cx="2878434" cy="25471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3305D7-3DD5-67D4-E3ED-929E8A6F6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6441" y="3990958"/>
            <a:ext cx="4202241" cy="4825845"/>
          </a:xfrm>
          <a:prstGeom prst="rect">
            <a:avLst/>
          </a:prstGeom>
        </p:spPr>
      </p:pic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35357DC-AFB4-C583-7DB5-1DCA835EE704}"/>
              </a:ext>
            </a:extLst>
          </p:cNvPr>
          <p:cNvGrpSpPr/>
          <p:nvPr/>
        </p:nvGrpSpPr>
        <p:grpSpPr>
          <a:xfrm>
            <a:off x="11120658" y="7832310"/>
            <a:ext cx="6348039" cy="1776831"/>
            <a:chOff x="9858343" y="7335898"/>
            <a:chExt cx="6611310" cy="1922520"/>
          </a:xfrm>
        </p:grpSpPr>
        <p:sp>
          <p:nvSpPr>
            <p:cNvPr id="60" name="원형: 비어 있음 59">
              <a:extLst>
                <a:ext uri="{FF2B5EF4-FFF2-40B4-BE49-F238E27FC236}">
                  <a16:creationId xmlns:a16="http://schemas.microsoft.com/office/drawing/2014/main" id="{6F3C72BA-5DC7-F7E2-0409-0E2BB99A4366}"/>
                </a:ext>
              </a:extLst>
            </p:cNvPr>
            <p:cNvSpPr/>
            <p:nvPr/>
          </p:nvSpPr>
          <p:spPr>
            <a:xfrm>
              <a:off x="9858343" y="7335898"/>
              <a:ext cx="5237057" cy="1182965"/>
            </a:xfrm>
            <a:prstGeom prst="donut">
              <a:avLst>
                <a:gd name="adj" fmla="val 5028"/>
              </a:avLst>
            </a:prstGeom>
            <a:solidFill>
              <a:srgbClr val="B1CCB4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3D3EC8A-8198-197E-D7A8-F7D8A3E25E95}"/>
                </a:ext>
              </a:extLst>
            </p:cNvPr>
            <p:cNvGrpSpPr/>
            <p:nvPr/>
          </p:nvGrpSpPr>
          <p:grpSpPr>
            <a:xfrm>
              <a:off x="13639572" y="8509186"/>
              <a:ext cx="2830081" cy="749232"/>
              <a:chOff x="14554381" y="8787703"/>
              <a:chExt cx="2830081" cy="749232"/>
            </a:xfrm>
          </p:grpSpPr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75276FB-8F3B-3136-7DBB-81EEEF4A503F}"/>
                  </a:ext>
                </a:extLst>
              </p:cNvPr>
              <p:cNvSpPr/>
              <p:nvPr/>
            </p:nvSpPr>
            <p:spPr>
              <a:xfrm>
                <a:off x="14554381" y="8787703"/>
                <a:ext cx="2397434" cy="749232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B1CCB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829FE74-06E4-A5C8-E9B2-7A3276C82A9C}"/>
                  </a:ext>
                </a:extLst>
              </p:cNvPr>
              <p:cNvSpPr txBox="1"/>
              <p:nvPr/>
            </p:nvSpPr>
            <p:spPr>
              <a:xfrm>
                <a:off x="14642463" y="8918600"/>
                <a:ext cx="2741999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특수 동작 기능 </a:t>
                </a:r>
                <a:endPara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A54906A-A6CD-8028-7099-A3022A8FFE9C}"/>
              </a:ext>
            </a:extLst>
          </p:cNvPr>
          <p:cNvGrpSpPr/>
          <p:nvPr/>
        </p:nvGrpSpPr>
        <p:grpSpPr>
          <a:xfrm>
            <a:off x="7974971" y="2816980"/>
            <a:ext cx="3313685" cy="1355970"/>
            <a:chOff x="6769325" y="2776392"/>
            <a:chExt cx="3233639" cy="1361624"/>
          </a:xfrm>
        </p:grpSpPr>
        <p:sp>
          <p:nvSpPr>
            <p:cNvPr id="95" name="원형: 비어 있음 94">
              <a:extLst>
                <a:ext uri="{FF2B5EF4-FFF2-40B4-BE49-F238E27FC236}">
                  <a16:creationId xmlns:a16="http://schemas.microsoft.com/office/drawing/2014/main" id="{BFE3FA66-06EE-657F-30F7-2C976DB4C9A2}"/>
                </a:ext>
              </a:extLst>
            </p:cNvPr>
            <p:cNvSpPr/>
            <p:nvPr/>
          </p:nvSpPr>
          <p:spPr>
            <a:xfrm>
              <a:off x="8413022" y="3441758"/>
              <a:ext cx="731450" cy="696258"/>
            </a:xfrm>
            <a:prstGeom prst="donut">
              <a:avLst>
                <a:gd name="adj" fmla="val 5028"/>
              </a:avLst>
            </a:prstGeom>
            <a:solidFill>
              <a:srgbClr val="B1CCB4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1B8112A5-EA8A-A4E7-F681-581483F51CB0}"/>
                </a:ext>
              </a:extLst>
            </p:cNvPr>
            <p:cNvGrpSpPr/>
            <p:nvPr/>
          </p:nvGrpSpPr>
          <p:grpSpPr>
            <a:xfrm>
              <a:off x="6769325" y="2776392"/>
              <a:ext cx="3233639" cy="516285"/>
              <a:chOff x="6279310" y="7494092"/>
              <a:chExt cx="3233639" cy="516285"/>
            </a:xfrm>
          </p:grpSpPr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70DCF3A0-F24C-3AC5-F171-84A7441EAA6B}"/>
                  </a:ext>
                </a:extLst>
              </p:cNvPr>
              <p:cNvSpPr/>
              <p:nvPr/>
            </p:nvSpPr>
            <p:spPr>
              <a:xfrm>
                <a:off x="6279310" y="7494092"/>
                <a:ext cx="3033849" cy="484496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B1CCB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B6F8A0B-302B-E996-A396-DD9295065940}"/>
                  </a:ext>
                </a:extLst>
              </p:cNvPr>
              <p:cNvSpPr txBox="1"/>
              <p:nvPr/>
            </p:nvSpPr>
            <p:spPr>
              <a:xfrm>
                <a:off x="6279312" y="7548712"/>
                <a:ext cx="3233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일시정지 </a:t>
                </a:r>
                <a:r>
                  <a:rPr lang="en-US" altLang="ko-KR" sz="2400" dirty="0">
                    <a:solidFill>
                      <a:srgbClr val="485849"/>
                    </a:solidFill>
                    <a:latin typeface="TDTD한강고딕" panose="020B0600000101010101" charset="-127"/>
                    <a:ea typeface="TDTD한강고딕" panose="020B0600000101010101" charset="-127"/>
                    <a:cs typeface="Tlab 레트로라이프"/>
                    <a:sym typeface="Tlab 레트로라이프"/>
                  </a:rPr>
                  <a:t>&amp;</a:t>
                </a:r>
                <a:r>
                  <a:rPr lang="en-US" altLang="ko-KR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ko-KR" altLang="en-US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다시 시작</a:t>
                </a:r>
                <a:endPara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C4B24AB7-1BB5-539B-B059-84ED9CE297E9}"/>
              </a:ext>
            </a:extLst>
          </p:cNvPr>
          <p:cNvSpPr/>
          <p:nvPr/>
        </p:nvSpPr>
        <p:spPr>
          <a:xfrm>
            <a:off x="2550449" y="3103955"/>
            <a:ext cx="731450" cy="696258"/>
          </a:xfrm>
          <a:prstGeom prst="donut">
            <a:avLst>
              <a:gd name="adj" fmla="val 5028"/>
            </a:avLst>
          </a:prstGeom>
          <a:solidFill>
            <a:srgbClr val="B1CCB4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8F49FD7-18FF-A35A-8AA8-D9B0428C3481}"/>
              </a:ext>
            </a:extLst>
          </p:cNvPr>
          <p:cNvGrpSpPr/>
          <p:nvPr/>
        </p:nvGrpSpPr>
        <p:grpSpPr>
          <a:xfrm>
            <a:off x="10620686" y="2956197"/>
            <a:ext cx="5864239" cy="1271086"/>
            <a:chOff x="9935906" y="2540385"/>
            <a:chExt cx="6810224" cy="1497539"/>
          </a:xfrm>
        </p:grpSpPr>
        <p:sp>
          <p:nvSpPr>
            <p:cNvPr id="86" name="원형: 비어 있음 85">
              <a:extLst>
                <a:ext uri="{FF2B5EF4-FFF2-40B4-BE49-F238E27FC236}">
                  <a16:creationId xmlns:a16="http://schemas.microsoft.com/office/drawing/2014/main" id="{20256ADA-364A-BECF-09DB-3A3154A742B0}"/>
                </a:ext>
              </a:extLst>
            </p:cNvPr>
            <p:cNvSpPr/>
            <p:nvPr/>
          </p:nvSpPr>
          <p:spPr>
            <a:xfrm>
              <a:off x="9935906" y="3189132"/>
              <a:ext cx="911552" cy="848792"/>
            </a:xfrm>
            <a:prstGeom prst="donut">
              <a:avLst>
                <a:gd name="adj" fmla="val 5028"/>
              </a:avLst>
            </a:prstGeom>
            <a:solidFill>
              <a:srgbClr val="B1CCB4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E307ADC-DDE2-2A08-8BD9-70705F7162AE}"/>
                </a:ext>
              </a:extLst>
            </p:cNvPr>
            <p:cNvGrpSpPr/>
            <p:nvPr/>
          </p:nvGrpSpPr>
          <p:grpSpPr>
            <a:xfrm>
              <a:off x="13108922" y="2540385"/>
              <a:ext cx="3637208" cy="776390"/>
              <a:chOff x="13176227" y="2861058"/>
              <a:chExt cx="3321833" cy="693908"/>
            </a:xfrm>
          </p:grpSpPr>
          <p:sp>
            <p:nvSpPr>
              <p:cNvPr id="67" name="Freeform 26">
                <a:extLst>
                  <a:ext uri="{FF2B5EF4-FFF2-40B4-BE49-F238E27FC236}">
                    <a16:creationId xmlns:a16="http://schemas.microsoft.com/office/drawing/2014/main" id="{43F4B896-6B76-F73E-CEAC-EA8A507A5D68}"/>
                  </a:ext>
                </a:extLst>
              </p:cNvPr>
              <p:cNvSpPr/>
              <p:nvPr/>
            </p:nvSpPr>
            <p:spPr>
              <a:xfrm>
                <a:off x="13179226" y="2861058"/>
                <a:ext cx="3180811" cy="693908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B1CCB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85F4B42-1E43-ABCD-2179-E98DD2C60A8E}"/>
                  </a:ext>
                </a:extLst>
              </p:cNvPr>
              <p:cNvSpPr txBox="1"/>
              <p:nvPr/>
            </p:nvSpPr>
            <p:spPr>
              <a:xfrm>
                <a:off x="13176227" y="2954522"/>
                <a:ext cx="3321833" cy="48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도움말 </a:t>
                </a:r>
                <a:r>
                  <a:rPr lang="en-US" altLang="ko-KR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- </a:t>
                </a:r>
                <a:r>
                  <a:rPr lang="ko-KR" altLang="en-US" sz="2400" dirty="0" err="1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수어</a:t>
                </a:r>
                <a:r>
                  <a:rPr lang="ko-KR" altLang="en-US" sz="2400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ko-KR" altLang="en-US" sz="2400" dirty="0" err="1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예시표</a:t>
                </a:r>
                <a:endPara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08C0031-4228-F7B4-D168-C302FCE59C02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flipV="1">
              <a:off x="10847458" y="2859905"/>
              <a:ext cx="2262655" cy="753624"/>
            </a:xfrm>
            <a:prstGeom prst="line">
              <a:avLst/>
            </a:prstGeom>
            <a:ln w="38100">
              <a:solidFill>
                <a:srgbClr val="B1CC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81DB18E0-88DD-A62D-A16A-80773BE3DA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75" y="3103955"/>
            <a:ext cx="1311913" cy="1311913"/>
          </a:xfrm>
          <a:prstGeom prst="ellipse">
            <a:avLst/>
          </a:prstGeom>
          <a:ln w="63500" cap="rnd">
            <a:solidFill>
              <a:srgbClr val="B1CCB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093881A3-50E7-6BE8-E59D-3C41DB28A07A}"/>
              </a:ext>
            </a:extLst>
          </p:cNvPr>
          <p:cNvGrpSpPr/>
          <p:nvPr/>
        </p:nvGrpSpPr>
        <p:grpSpPr>
          <a:xfrm>
            <a:off x="1346590" y="4595037"/>
            <a:ext cx="3254762" cy="478524"/>
            <a:chOff x="1423229" y="5268668"/>
            <a:chExt cx="3254762" cy="478524"/>
          </a:xfrm>
        </p:grpSpPr>
        <p:sp>
          <p:nvSpPr>
            <p:cNvPr id="148" name="Freeform 26">
              <a:extLst>
                <a:ext uri="{FF2B5EF4-FFF2-40B4-BE49-F238E27FC236}">
                  <a16:creationId xmlns:a16="http://schemas.microsoft.com/office/drawing/2014/main" id="{960F1EF0-E8BB-46A7-40D7-4ED65703F669}"/>
                </a:ext>
              </a:extLst>
            </p:cNvPr>
            <p:cNvSpPr/>
            <p:nvPr/>
          </p:nvSpPr>
          <p:spPr>
            <a:xfrm>
              <a:off x="1423229" y="5285528"/>
              <a:ext cx="1005773" cy="461664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rgbClr val="B1CCB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A197A10-6396-BEB2-0E93-056D231D2C33}"/>
                </a:ext>
              </a:extLst>
            </p:cNvPr>
            <p:cNvSpPr txBox="1"/>
            <p:nvPr/>
          </p:nvSpPr>
          <p:spPr>
            <a:xfrm>
              <a:off x="1482546" y="5268668"/>
              <a:ext cx="3195445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아이콘</a:t>
              </a:r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D74A3CA-7575-D667-A76F-AA40730263C8}"/>
              </a:ext>
            </a:extLst>
          </p:cNvPr>
          <p:cNvGrpSpPr/>
          <p:nvPr/>
        </p:nvGrpSpPr>
        <p:grpSpPr>
          <a:xfrm>
            <a:off x="2971677" y="4961154"/>
            <a:ext cx="2082539" cy="1519515"/>
            <a:chOff x="1349271" y="7177432"/>
            <a:chExt cx="3746942" cy="1031555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0F1E2C99-1298-4DD1-A018-45B6533E7F49}"/>
                </a:ext>
              </a:extLst>
            </p:cNvPr>
            <p:cNvSpPr/>
            <p:nvPr/>
          </p:nvSpPr>
          <p:spPr>
            <a:xfrm>
              <a:off x="1349271" y="7177432"/>
              <a:ext cx="3746942" cy="98073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rgbClr val="B1CCB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3C82D15-D4BB-43CF-F9BE-64F77FA81B3F}"/>
                </a:ext>
              </a:extLst>
            </p:cNvPr>
            <p:cNvSpPr txBox="1"/>
            <p:nvPr/>
          </p:nvSpPr>
          <p:spPr>
            <a:xfrm>
              <a:off x="1437378" y="7271181"/>
              <a:ext cx="3658834" cy="937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설정 기능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r>
                <a:rPr lang="en-US" altLang="ko-KR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ko-KR" altLang="en-US" sz="1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인식 속도 조절 </a:t>
              </a:r>
              <a:endParaRPr lang="en-US" altLang="ko-KR" sz="1600" dirty="0">
                <a:solidFill>
                  <a:srgbClr val="485849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  <a:sym typeface="Tlab 레트로라이프"/>
              </a:endParaRPr>
            </a:p>
            <a:p>
              <a:r>
                <a:rPr lang="ko-KR" altLang="en-US" sz="1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랜드마크 </a:t>
              </a:r>
              <a:r>
                <a:rPr lang="en-US" altLang="ko-KR" sz="1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on/off</a:t>
              </a:r>
            </a:p>
            <a:p>
              <a:r>
                <a:rPr lang="en-US" altLang="ko-KR" sz="1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TTS </a:t>
              </a:r>
              <a:r>
                <a:rPr lang="ko-KR" altLang="en-US" sz="1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볼륨 조절</a:t>
              </a:r>
              <a:endParaRPr lang="en-US" altLang="ko-KR" sz="16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492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성과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결과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7200" y="3781549"/>
            <a:ext cx="4057407" cy="166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7200" b="1" dirty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99.386%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1306" y="3749745"/>
            <a:ext cx="4317441" cy="1661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7200" b="1" dirty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0.994273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32241" y="3897659"/>
            <a:ext cx="4057407" cy="174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000" b="1" dirty="0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66779" y="6165016"/>
            <a:ext cx="232055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정확도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83724" y="6165016"/>
            <a:ext cx="2320552" cy="1159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Macro</a:t>
            </a:r>
            <a:r>
              <a:rPr lang="ko-KR" alt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F1 Score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4975" y="6165016"/>
            <a:ext cx="341183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3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목표 </a:t>
            </a:r>
            <a:r>
              <a:rPr lang="ko-KR" altLang="en-US" sz="33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달성률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AutoShape 30"/>
          <p:cNvSpPr/>
          <p:nvPr/>
        </p:nvSpPr>
        <p:spPr>
          <a:xfrm flipH="1" flipV="1">
            <a:off x="6435528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11853741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향후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개선점 및 개발 제안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08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992100" y="4038379"/>
            <a:ext cx="3775779" cy="973127"/>
            <a:chOff x="0" y="0"/>
            <a:chExt cx="5034372" cy="129750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3015536" y="7292705"/>
            <a:ext cx="3775779" cy="973127"/>
            <a:chOff x="0" y="0"/>
            <a:chExt cx="5034372" cy="129750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2992100" y="5710556"/>
            <a:ext cx="3689468" cy="867774"/>
            <a:chOff x="0" y="0"/>
            <a:chExt cx="971712" cy="22854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078411" y="5605203"/>
            <a:ext cx="3689468" cy="867774"/>
            <a:chOff x="0" y="0"/>
            <a:chExt cx="971712" cy="22854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351588" y="4185470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다양화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241841" y="5769850"/>
            <a:ext cx="343972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비수지 신호 통합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813972" y="4114732"/>
            <a:ext cx="623254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 사용자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환경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상황에서의 </a:t>
            </a: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수어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데이터 확보를 통한 모델 강화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307836" y="7457518"/>
            <a:ext cx="33077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온디바이스</a:t>
            </a: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고도화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790536" y="7316547"/>
            <a:ext cx="623254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모바일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웨어러블 기기에서도 원활하게 작동하도록 경량화 모델 구현</a:t>
            </a: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id="{B50E0975-5063-311D-6D1A-44E7170334A9}"/>
              </a:ext>
            </a:extLst>
          </p:cNvPr>
          <p:cNvSpPr txBox="1"/>
          <p:nvPr/>
        </p:nvSpPr>
        <p:spPr>
          <a:xfrm>
            <a:off x="8790536" y="5663576"/>
            <a:ext cx="623254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손 동작 뿐만이 아닌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팔과 상체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표정까지 통합하여 더 빠르고 자연스러운 번역 성능 달성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118-0643-2383-2C04-BA06D4FD2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AE9DE4-1598-9F61-5839-9FF4B042ABB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6E3075-02E5-ED1C-65FF-E0ED84A8778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D22543-96C0-60E6-E115-9BF1DB358FA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7081B3-73E3-578B-9D55-45253034459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185083-0097-E0F1-A3A8-CC6EE6200D7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B8E80A-E0BA-4155-AB2E-766746DF985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A1924EF-EA64-13B7-480B-A394601566B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5721DC-BCBA-24FB-6016-25BD868B72E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9C22AED-42BE-03C2-62AF-128781DA118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5014E1-6CB6-2AAD-E9FB-06C321ACC311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9D9BE32-65A1-6982-6A0A-B017B6C8D39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4B916ED-BF7E-B3E8-1991-4797BA515D0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E9D351B-923B-7F46-41F1-0750DF1F02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B43048B-257D-FA90-1648-F8F8EEBB7EB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B2E9A46-C5DE-EB29-4ABC-2E2B3971F85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5CBA76D-4346-5B4C-2BB6-97ACC37112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DE3F1B9-2D5B-5A23-37EA-557CFBAFF48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3C107E8-8D39-7FDB-BF96-7C0EC02A1B25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참고문헌 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맺음말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39540ED-4603-BAD3-6C47-7F0A12D68F3A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BEB18-D031-BB14-0DC1-B30AF25DE7ED}"/>
              </a:ext>
            </a:extLst>
          </p:cNvPr>
          <p:cNvSpPr txBox="1"/>
          <p:nvPr/>
        </p:nvSpPr>
        <p:spPr>
          <a:xfrm>
            <a:off x="1981200" y="3390900"/>
            <a:ext cx="1417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0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과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1 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사이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. (2021). 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수어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번역 프로그램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(sign language translator in hospital). [online] Available at: https://go-ming.tistory.com/4 [Accessed 14 Oct. 2025].</a:t>
            </a:r>
          </a:p>
          <a:p>
            <a:endParaRPr lang="en-US" altLang="ko-KR" sz="2000" dirty="0">
              <a:solidFill>
                <a:srgbClr val="485849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강나연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박영신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장수현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and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강지헌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(n.d.). 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농아인을 위한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수어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지문자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인식 시스템 개선에 관한 연구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. Thesis.</a:t>
            </a:r>
          </a:p>
          <a:p>
            <a:endParaRPr lang="en-US" altLang="ko-KR" sz="2000" dirty="0">
              <a:solidFill>
                <a:srgbClr val="485849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김도하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김도희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and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송여진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(2023). 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청각 장애인을 위한 의료 기관에서의 쌍방향 소통 웹페이지 개발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. Thesis. p.2.</a:t>
            </a:r>
          </a:p>
          <a:p>
            <a:endParaRPr lang="en-US" altLang="ko-KR" sz="2000" dirty="0">
              <a:solidFill>
                <a:srgbClr val="485849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한국기술교육대학교 컴퓨터공학부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(2025). Secure Login | Access Your Securly Account. [online] </a:t>
            </a:r>
            <a:r>
              <a:rPr lang="en-US" altLang="ko-KR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Youtube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. Available at: https://youtu.be/VolC-2jGFjc?si=ZTcxbMppERuYCKhk [Accessed 14 Oct. 2025].</a:t>
            </a:r>
          </a:p>
          <a:p>
            <a:endParaRPr lang="en-US" altLang="ko-KR" sz="2000" dirty="0">
              <a:solidFill>
                <a:srgbClr val="485849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Sim, H., Sung, H., Lee, S. and Cho, H. (2022). Sign Language Dataset Built from S. Korean Government Briefing on COVID-19. Thesis. p.7.</a:t>
            </a:r>
          </a:p>
          <a:p>
            <a:endParaRPr lang="en-US" altLang="ko-KR" sz="2000" dirty="0">
              <a:solidFill>
                <a:srgbClr val="485849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양세진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오소연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전보경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하원호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and </a:t>
            </a:r>
            <a:r>
              <a:rPr lang="ko-KR" altLang="en-US" sz="2000" dirty="0" err="1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이지유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(2024). 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청각장애인의 의사소통 접근성 향상을 위하여 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AI </a:t>
            </a:r>
            <a:r>
              <a:rPr lang="ko-KR" altLang="en-US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를 활 용한 애플리케이션 개발</a:t>
            </a:r>
            <a:r>
              <a:rPr lang="en-US" altLang="ko-KR" sz="2000" dirty="0">
                <a:solidFill>
                  <a:srgbClr val="485849"/>
                </a:solidFill>
                <a:latin typeface="TDTD순고딕" panose="020B0600000101010101" charset="-127"/>
                <a:ea typeface="TDTD순고딕" panose="020B0600000101010101" charset="-127"/>
              </a:rPr>
              <a:t>. Thesis. p.2.</a:t>
            </a:r>
          </a:p>
        </p:txBody>
      </p:sp>
    </p:spTree>
    <p:extLst>
      <p:ext uri="{BB962C8B-B14F-4D97-AF65-F5344CB8AC3E}">
        <p14:creationId xmlns:p14="http://schemas.microsoft.com/office/powerpoint/2010/main" val="14681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AFE7-0FD0-71F6-7D04-83C16C5B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E3FC6B-1ABA-AEB6-8FAE-8B6EA71A9A1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4A67AA-4960-464F-2B4D-269F02251BE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BFCF2C-8075-AAE1-09EB-8D47EE7B877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DCA6F1-0FF0-81CA-FD6D-A78DA995179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6B8CB0-A5AC-F745-B75A-FB8F0F3BAAD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61273A-50F8-0D96-3E8F-E397F6B68C8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FE4103B-7A8F-B1F6-D627-45D7379298C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7260A31-D617-8ED2-AE72-77136857AE3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2B88A09-C80B-4CBD-1361-CD58C502CED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A4158D4-0F5B-7870-CE6C-F402165DF7CA}"/>
              </a:ext>
            </a:extLst>
          </p:cNvPr>
          <p:cNvGrpSpPr/>
          <p:nvPr/>
        </p:nvGrpSpPr>
        <p:grpSpPr>
          <a:xfrm>
            <a:off x="980629" y="86635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23C332E-2152-C08B-DE58-2FD1D1CB657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134F9C8-EF99-7BEB-27F9-D0265E41AD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275DDA7-F875-4B22-1566-BC0DF41C29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E67A22C-520B-0075-C668-2826865047F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FECA6C3-4043-7EFF-AD8A-7DCA21C1B19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5E27AAC-D1CB-DD0A-C49B-D5A000DC73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6D037D1-4A17-AD9D-B369-DB0BDE4C641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4342920-869C-3562-239D-E28306688607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소개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5ABE618-11F5-3676-0151-F856058F992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10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C80EF5-BF1B-4846-C430-A76EDB35DDAC}"/>
              </a:ext>
            </a:extLst>
          </p:cNvPr>
          <p:cNvGrpSpPr/>
          <p:nvPr/>
        </p:nvGrpSpPr>
        <p:grpSpPr>
          <a:xfrm>
            <a:off x="1198919" y="3103406"/>
            <a:ext cx="2981770" cy="2610309"/>
            <a:chOff x="7746473" y="3770618"/>
            <a:chExt cx="2981770" cy="261030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1FF196A-8E31-943B-80F8-29E359C9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137" y="3770618"/>
              <a:ext cx="2141603" cy="2141603"/>
            </a:xfrm>
            <a:prstGeom prst="ellipse">
              <a:avLst/>
            </a:prstGeom>
            <a:ln w="63500" cap="rnd">
              <a:solidFill>
                <a:srgbClr val="B1CCB4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D4DEE0-7554-6E16-58CC-909930D68BC3}"/>
                </a:ext>
              </a:extLst>
            </p:cNvPr>
            <p:cNvSpPr txBox="1"/>
            <p:nvPr/>
          </p:nvSpPr>
          <p:spPr>
            <a:xfrm>
              <a:off x="7746473" y="4958401"/>
              <a:ext cx="298177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Project Manager</a:t>
              </a: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BFBD42B3-B679-DA11-7193-2AB6882E38FD}"/>
                </a:ext>
              </a:extLst>
            </p:cNvPr>
            <p:cNvSpPr/>
            <p:nvPr/>
          </p:nvSpPr>
          <p:spPr>
            <a:xfrm>
              <a:off x="8061120" y="5649819"/>
              <a:ext cx="2414476" cy="731108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C1D9CA"/>
            </a:solidFill>
            <a:ln w="9525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3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8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백승재</a:t>
              </a:r>
              <a:endParaRPr lang="ko-KR" altLang="en-US" sz="3600" dirty="0">
                <a:solidFill>
                  <a:srgbClr val="485849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0BD237B-1B5B-BC41-AD55-0BB200E8518F}"/>
              </a:ext>
            </a:extLst>
          </p:cNvPr>
          <p:cNvGrpSpPr/>
          <p:nvPr/>
        </p:nvGrpSpPr>
        <p:grpSpPr>
          <a:xfrm>
            <a:off x="4336278" y="3109524"/>
            <a:ext cx="2981770" cy="2603912"/>
            <a:chOff x="5301858" y="3090757"/>
            <a:chExt cx="2981770" cy="260391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01629F8-AF32-0B88-A3D4-65599EE38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103" y="3090757"/>
              <a:ext cx="2141603" cy="2141603"/>
            </a:xfrm>
            <a:prstGeom prst="ellipse">
              <a:avLst/>
            </a:prstGeom>
            <a:ln w="63500" cap="rnd">
              <a:solidFill>
                <a:srgbClr val="B1CCB4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B6DEC9-0949-A4BC-32B6-5B441FD8B4C4}"/>
                </a:ext>
              </a:extLst>
            </p:cNvPr>
            <p:cNvSpPr txBox="1"/>
            <p:nvPr/>
          </p:nvSpPr>
          <p:spPr>
            <a:xfrm>
              <a:off x="5301858" y="4316419"/>
              <a:ext cx="298177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기능구현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5E6E47BD-FA19-0898-AFEF-A5FAE03895BF}"/>
                </a:ext>
              </a:extLst>
            </p:cNvPr>
            <p:cNvSpPr/>
            <p:nvPr/>
          </p:nvSpPr>
          <p:spPr>
            <a:xfrm>
              <a:off x="5564567" y="4963561"/>
              <a:ext cx="2414476" cy="731108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C1D9CA"/>
            </a:solidFill>
            <a:ln w="9525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3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8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류이현</a:t>
              </a:r>
              <a:endParaRPr lang="ko-KR" altLang="en-US" sz="3600" dirty="0">
                <a:solidFill>
                  <a:srgbClr val="485849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1FBD7E7-9DAD-BECD-F38A-BEC6C17027BB}"/>
              </a:ext>
            </a:extLst>
          </p:cNvPr>
          <p:cNvGrpSpPr/>
          <p:nvPr/>
        </p:nvGrpSpPr>
        <p:grpSpPr>
          <a:xfrm>
            <a:off x="7473637" y="3108211"/>
            <a:ext cx="2981770" cy="2611344"/>
            <a:chOff x="5387850" y="6042963"/>
            <a:chExt cx="2981770" cy="2611344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383FA9B-3236-56AC-D52A-F27E23275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9467" y="6042963"/>
              <a:ext cx="2141603" cy="2141603"/>
            </a:xfrm>
            <a:prstGeom prst="ellipse">
              <a:avLst/>
            </a:prstGeom>
            <a:ln w="63500" cap="rnd">
              <a:solidFill>
                <a:srgbClr val="B1CCB4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93E33A1D-924B-6A3E-1E6D-30F1BF6057A5}"/>
                </a:ext>
              </a:extLst>
            </p:cNvPr>
            <p:cNvSpPr/>
            <p:nvPr/>
          </p:nvSpPr>
          <p:spPr>
            <a:xfrm>
              <a:off x="5622031" y="7923199"/>
              <a:ext cx="2414476" cy="731108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C1D9CA"/>
            </a:solidFill>
            <a:ln w="9525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3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8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이혜성</a:t>
              </a:r>
              <a:endParaRPr lang="ko-KR" altLang="en-US" sz="3600" dirty="0">
                <a:solidFill>
                  <a:srgbClr val="485849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B8AAE2-FE63-4767-5AEF-EE70FAEEAF46}"/>
                </a:ext>
              </a:extLst>
            </p:cNvPr>
            <p:cNvSpPr txBox="1"/>
            <p:nvPr/>
          </p:nvSpPr>
          <p:spPr>
            <a:xfrm>
              <a:off x="5387850" y="7276057"/>
              <a:ext cx="298177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기능구현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F4E6224-9E19-B4C0-1BEB-A23B27B62627}"/>
              </a:ext>
            </a:extLst>
          </p:cNvPr>
          <p:cNvGrpSpPr/>
          <p:nvPr/>
        </p:nvGrpSpPr>
        <p:grpSpPr>
          <a:xfrm>
            <a:off x="10610996" y="3106897"/>
            <a:ext cx="2981770" cy="2793137"/>
            <a:chOff x="13481752" y="2703553"/>
            <a:chExt cx="2981770" cy="279313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3471224-2C73-3204-CFEF-B7BBCA035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2653" y="2703553"/>
              <a:ext cx="2141603" cy="2141603"/>
            </a:xfrm>
            <a:prstGeom prst="ellipse">
              <a:avLst/>
            </a:prstGeom>
            <a:ln w="63500" cap="rnd">
              <a:solidFill>
                <a:srgbClr val="B1CCB4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E56B3809-3D20-B5EC-C838-187D423FB6C8}"/>
                </a:ext>
              </a:extLst>
            </p:cNvPr>
            <p:cNvSpPr/>
            <p:nvPr/>
          </p:nvSpPr>
          <p:spPr>
            <a:xfrm>
              <a:off x="13687405" y="4583790"/>
              <a:ext cx="2414476" cy="731108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C1D9CA"/>
            </a:solidFill>
            <a:ln w="9525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3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이다경</a:t>
              </a:r>
              <a:endParaRPr lang="ko-KR" altLang="en-US" sz="3600" dirty="0">
                <a:solidFill>
                  <a:srgbClr val="485849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6561BB-B25E-7B50-0197-C17282C3E049}"/>
                </a:ext>
              </a:extLst>
            </p:cNvPr>
            <p:cNvSpPr txBox="1"/>
            <p:nvPr/>
          </p:nvSpPr>
          <p:spPr>
            <a:xfrm>
              <a:off x="13481752" y="3936648"/>
              <a:ext cx="2981770" cy="156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AI </a:t>
              </a:r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모델링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20"/>
                </a:lnSpc>
              </a:pP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20"/>
                </a:lnSpc>
              </a:pP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5131A27-BD6A-5EFA-183F-4CFB03F16B56}"/>
              </a:ext>
            </a:extLst>
          </p:cNvPr>
          <p:cNvGrpSpPr/>
          <p:nvPr/>
        </p:nvGrpSpPr>
        <p:grpSpPr>
          <a:xfrm>
            <a:off x="13748354" y="3100193"/>
            <a:ext cx="2981770" cy="2616735"/>
            <a:chOff x="13451612" y="5569372"/>
            <a:chExt cx="2981770" cy="261673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D0A0ABA-4320-F89A-52DD-ED7498FF2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4995" y="5569372"/>
              <a:ext cx="2141603" cy="2141603"/>
            </a:xfrm>
            <a:prstGeom prst="ellipse">
              <a:avLst/>
            </a:prstGeom>
            <a:ln w="63500" cap="rnd">
              <a:solidFill>
                <a:srgbClr val="B1CCB4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A3AEF704-84B3-5680-5449-B9554E7E73AF}"/>
                </a:ext>
              </a:extLst>
            </p:cNvPr>
            <p:cNvSpPr/>
            <p:nvPr/>
          </p:nvSpPr>
          <p:spPr>
            <a:xfrm>
              <a:off x="13736406" y="7454999"/>
              <a:ext cx="2414476" cy="731108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C1D9CA"/>
            </a:solidFill>
            <a:ln w="9525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36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8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장동휘</a:t>
              </a:r>
              <a:endParaRPr lang="ko-KR" altLang="en-US" sz="3600" dirty="0">
                <a:solidFill>
                  <a:srgbClr val="485849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30BB87-0F59-0882-BFAB-D639C914F04C}"/>
                </a:ext>
              </a:extLst>
            </p:cNvPr>
            <p:cNvSpPr txBox="1"/>
            <p:nvPr/>
          </p:nvSpPr>
          <p:spPr>
            <a:xfrm>
              <a:off x="13451612" y="6807857"/>
              <a:ext cx="2981770" cy="1059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altLang="ko-KR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AI </a:t>
              </a:r>
              <a:r>
                <a:rPr lang="ko-KR" altLang="en-US" sz="24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모델링</a:t>
              </a: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20"/>
                </a:lnSpc>
              </a:pPr>
              <a:endPara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DA3E59-9CC1-EE72-2358-E577919A833C}"/>
              </a:ext>
            </a:extLst>
          </p:cNvPr>
          <p:cNvSpPr txBox="1"/>
          <p:nvPr/>
        </p:nvSpPr>
        <p:spPr>
          <a:xfrm>
            <a:off x="1387474" y="5894262"/>
            <a:ext cx="3161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아이디어 제안</a:t>
            </a:r>
            <a:b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</a:rPr>
              <a:t>아키텍쳐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 설계</a:t>
            </a:r>
            <a:b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역할 분담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및 의사 결정</a:t>
            </a:r>
            <a:b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코드 공유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플랫폼 구축</a:t>
            </a:r>
            <a:b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회의록 작성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E1BEA-AD6A-5AB0-EA9E-C69B8AFD565E}"/>
              </a:ext>
            </a:extLst>
          </p:cNvPr>
          <p:cNvSpPr txBox="1"/>
          <p:nvPr/>
        </p:nvSpPr>
        <p:spPr>
          <a:xfrm>
            <a:off x="4517861" y="5907727"/>
            <a:ext cx="3161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-UI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구성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도움말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,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일시정지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,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인식속도 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 기능 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인식수준 개선 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실행파일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배포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4DE117-3B02-C351-1894-47A2AD829CD3}"/>
              </a:ext>
            </a:extLst>
          </p:cNvPr>
          <p:cNvSpPr txBox="1"/>
          <p:nvPr/>
        </p:nvSpPr>
        <p:spPr>
          <a:xfrm>
            <a:off x="7772400" y="5907727"/>
            <a:ext cx="3289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-UI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구성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  TTS, 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도움말 기능 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</a:rPr>
              <a:t>라즈베리파이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 실행 환경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  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</a:rPr>
              <a:t>-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</a:rPr>
              <a:t>자소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</a:rPr>
              <a:t>모아쓰기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</a:rPr>
              <a:t> 기능구현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0A2A98-0C7F-6CB6-F092-42A1C273C2A9}"/>
              </a:ext>
            </a:extLst>
          </p:cNvPr>
          <p:cNvSpPr txBox="1"/>
          <p:nvPr/>
        </p:nvSpPr>
        <p:spPr>
          <a:xfrm>
            <a:off x="10851427" y="5827574"/>
            <a:ext cx="2748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데이터 셋 수집 코드 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데이터 셋 수집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모아쓰기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모듈 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 </a:t>
            </a:r>
            <a:r>
              <a:rPr lang="ko-KR" altLang="en-US" dirty="0" err="1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쌍자음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,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동일 자음</a:t>
            </a:r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 </a:t>
            </a: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-end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전송 기능 구현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-ppt 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제작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37F54-CBDF-9AA4-8C0B-42FA39EFEBD4}"/>
              </a:ext>
            </a:extLst>
          </p:cNvPr>
          <p:cNvSpPr txBox="1"/>
          <p:nvPr/>
        </p:nvSpPr>
        <p:spPr>
          <a:xfrm>
            <a:off x="14207030" y="5833252"/>
            <a:ext cx="3455071" cy="1494049"/>
          </a:xfrm>
          <a:prstGeom prst="rect">
            <a:avLst/>
          </a:prstGeom>
          <a:noFill/>
        </p:spPr>
        <p:txBody>
          <a:bodyPr wrap="square" lIns="72000" tIns="36000" rIns="72000" bIns="72000" rtlCol="0">
            <a:spAutoFit/>
          </a:bodyPr>
          <a:lstStyle/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전체 코드 모듈화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데이터 수집 및 수정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모델 학습 관리</a:t>
            </a: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코드 실행 오류 관리 </a:t>
            </a:r>
            <a:endParaRPr lang="en-US" altLang="ko-KR" dirty="0">
              <a:latin typeface="TDTD순고딕" panose="020B0600000101010101" charset="-127"/>
              <a:ea typeface="TDTD순고딕" panose="020B0600000101010101" charset="-127"/>
              <a:sym typeface="Tlab 레트로라이프"/>
            </a:endParaRPr>
          </a:p>
          <a:p>
            <a:r>
              <a:rPr lang="en-US" altLang="ko-KR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-</a:t>
            </a:r>
            <a:r>
              <a:rPr lang="ko-KR" altLang="en-US" dirty="0">
                <a:latin typeface="TDTD순고딕" panose="020B0600000101010101" charset="-127"/>
                <a:ea typeface="TDTD순고딕" panose="020B0600000101010101" charset="-127"/>
                <a:sym typeface="Tlab 레트로라이프"/>
              </a:rPr>
              <a:t>모듈별 기능 및 의존성 정리 </a:t>
            </a:r>
            <a:endParaRPr lang="ko-KR" altLang="en-US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37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6373183" y="4299960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 dirty="0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2218943"/>
            <a:ext cx="28600702" cy="12612048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E31469-2D66-4038-43A7-C69DA0A164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81" y="3513203"/>
            <a:ext cx="3833878" cy="383387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601753" y="4578722"/>
            <a:ext cx="6941403" cy="131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9600" dirty="0">
                <a:solidFill>
                  <a:srgbClr val="AACAA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  <a:r>
              <a:rPr lang="en-US" altLang="ko-KR" sz="9600" dirty="0">
                <a:solidFill>
                  <a:srgbClr val="AACAA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!</a:t>
            </a: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364A4F19-A74B-06D1-7704-200572956427}"/>
              </a:ext>
            </a:extLst>
          </p:cNvPr>
          <p:cNvSpPr/>
          <p:nvPr/>
        </p:nvSpPr>
        <p:spPr>
          <a:xfrm>
            <a:off x="4962214" y="1832211"/>
            <a:ext cx="3143501" cy="1861922"/>
          </a:xfrm>
          <a:prstGeom prst="wedgeEllipseCallout">
            <a:avLst>
              <a:gd name="adj1" fmla="val -32838"/>
              <a:gd name="adj2" fmla="val 679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30B1B8-6907-63FB-F4B0-2B63B7D720FD}"/>
              </a:ext>
            </a:extLst>
          </p:cNvPr>
          <p:cNvGrpSpPr/>
          <p:nvPr/>
        </p:nvGrpSpPr>
        <p:grpSpPr>
          <a:xfrm>
            <a:off x="5629232" y="2020187"/>
            <a:ext cx="1696957" cy="1561500"/>
            <a:chOff x="12387280" y="2490232"/>
            <a:chExt cx="1564971" cy="148776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BB0DBB-352F-CE08-0FF4-BFF11951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428002" y="2607799"/>
              <a:ext cx="737971" cy="128596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E9DF7CD-0003-3AC7-EA01-0111FC3C9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165973" y="2490232"/>
              <a:ext cx="786278" cy="148776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D4EF454-9810-F97F-4121-72D05FD2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2387280" y="2490233"/>
              <a:ext cx="790831" cy="947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594D-C9F4-9D56-4883-763BB1E65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3DBC27-B409-0432-69ED-491A7F3AA0A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E63882-BB06-A3D3-0ADC-09825E193A5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2A31BB7-AD00-99FC-0631-F8D5FDC7164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959BE1F-8137-7A47-A5A3-6C222D7FE2B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B4783-FEC4-C40A-1DE4-018C6643DF1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0B2D70-2802-71F4-225C-6FA6BC8BF6B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6519C5A-8E79-AF64-DFBA-771FF1ED237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AEB7D1C-4574-6B3B-BE01-BB2FC472B4A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86DBCB-80CA-1D59-D405-80D6F56AEC7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49A578C-07E8-7D6F-B8E4-387EE45ADE3A}"/>
              </a:ext>
            </a:extLst>
          </p:cNvPr>
          <p:cNvGrpSpPr/>
          <p:nvPr/>
        </p:nvGrpSpPr>
        <p:grpSpPr>
          <a:xfrm>
            <a:off x="980628" y="699592"/>
            <a:ext cx="16326741" cy="8862722"/>
            <a:chOff x="0" y="-241102"/>
            <a:chExt cx="21768988" cy="11816963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4D51080-E15D-38E7-EDCA-D169705F71C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560D2C9-7C8C-BD9E-AAB7-D385F7A6CD5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1E0FA99-BFD8-379B-534A-02AFF407533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DF8D451-0267-10C3-9829-12E3DAC9EC82}"/>
                </a:ext>
              </a:extLst>
            </p:cNvPr>
            <p:cNvGrpSpPr/>
            <p:nvPr/>
          </p:nvGrpSpPr>
          <p:grpSpPr>
            <a:xfrm>
              <a:off x="0" y="-241102"/>
              <a:ext cx="21640800" cy="11669752"/>
              <a:chOff x="0" y="-47625"/>
              <a:chExt cx="4274726" cy="230513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2F30814-3F2B-8EE6-326F-B867E18874D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A7E010F-B90F-6106-C7D5-DA161FAC92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E45E29F-EC24-1397-B07E-B48DEEC8ED3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9B7BA0A-7FE2-C4BE-E2F2-2004FAF12794}"/>
              </a:ext>
            </a:extLst>
          </p:cNvPr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C0D08E7-F840-49CF-B949-B0073068397F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C597CE4-9099-F088-D6F4-5E37599EC658}"/>
              </a:ext>
            </a:extLst>
          </p:cNvPr>
          <p:cNvSpPr txBox="1"/>
          <p:nvPr/>
        </p:nvSpPr>
        <p:spPr>
          <a:xfrm>
            <a:off x="2170164" y="3786048"/>
            <a:ext cx="14043811" cy="634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6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같은 한국어지만 익히고 쓰기 어려운 언어</a:t>
            </a:r>
            <a:endParaRPr lang="en-US" sz="6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4CB3067-E688-AD2C-81E9-6FAE63F7DEC8}"/>
              </a:ext>
            </a:extLst>
          </p:cNvPr>
          <p:cNvGrpSpPr/>
          <p:nvPr/>
        </p:nvGrpSpPr>
        <p:grpSpPr>
          <a:xfrm>
            <a:off x="6453929" y="5936649"/>
            <a:ext cx="5433271" cy="1157946"/>
            <a:chOff x="6427364" y="5852168"/>
            <a:chExt cx="5433271" cy="1157946"/>
          </a:xfrm>
        </p:grpSpPr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1BF9E1AB-5AB4-5782-C92E-31EE745A3F2E}"/>
                </a:ext>
              </a:extLst>
            </p:cNvPr>
            <p:cNvSpPr txBox="1"/>
            <p:nvPr/>
          </p:nvSpPr>
          <p:spPr>
            <a:xfrm>
              <a:off x="6427364" y="5852168"/>
              <a:ext cx="5433271" cy="70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ko-KR" altLang="en-US" sz="8000" dirty="0" err="1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수어</a:t>
              </a:r>
              <a:r>
                <a:rPr lang="en-US" altLang="ko-KR" sz="8000" dirty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8000" dirty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手語</a:t>
              </a:r>
              <a:r>
                <a:rPr lang="en-US" altLang="ko-KR" sz="8000" dirty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8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E4A67-AC5B-C363-B015-F75D039E676E}"/>
                </a:ext>
              </a:extLst>
            </p:cNvPr>
            <p:cNvSpPr txBox="1"/>
            <p:nvPr/>
          </p:nvSpPr>
          <p:spPr>
            <a:xfrm>
              <a:off x="7303731" y="6558708"/>
              <a:ext cx="3782117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400" spc="-42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Korean Sign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4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>
            <a:extLst>
              <a:ext uri="{FF2B5EF4-FFF2-40B4-BE49-F238E27FC236}">
                <a16:creationId xmlns:a16="http://schemas.microsoft.com/office/drawing/2014/main" id="{9EDB068B-5893-7D5B-2EDB-F3AB315C7A03}"/>
              </a:ext>
            </a:extLst>
          </p:cNvPr>
          <p:cNvGrpSpPr/>
          <p:nvPr/>
        </p:nvGrpSpPr>
        <p:grpSpPr>
          <a:xfrm>
            <a:off x="-464411" y="21651"/>
            <a:ext cx="20846261" cy="10455849"/>
            <a:chOff x="0" y="0"/>
            <a:chExt cx="27795014" cy="1394113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EE32229A-6EEE-FE65-0583-4E9CB15BF94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92FF56FC-2479-8EA1-E792-6A49B70CB27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06217FE-EAA8-6381-8371-A2188A4680F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28B1275-0BB2-5C4D-512B-1C77C5428DF6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5272BA7-DDD5-3C72-61DA-FE05A81587B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A17F2A2-1EB4-4B24-569C-6725D4F4088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FBE83FD-7087-57F1-4D4B-3B351796745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1D85B0F-7D92-B552-66B6-4A053CCA1EC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091996" y="-17357"/>
            <a:ext cx="20846261" cy="10470819"/>
            <a:chOff x="0" y="-19960"/>
            <a:chExt cx="27795014" cy="1396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0" y="-19960"/>
              <a:ext cx="6982742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571891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사전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조사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D3E737-323D-5EBD-5168-73DEAB73D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155" y="3066116"/>
            <a:ext cx="3713325" cy="510230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CBFDE3A-F9B2-BE89-DB15-9A9631F0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975447"/>
            <a:ext cx="3476861" cy="503796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9E9E3B1-6F79-5F74-5990-BE1847CD0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647" y="3482481"/>
            <a:ext cx="3482626" cy="503796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B24ECE2-A849-E457-984B-A1A9812C0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112" y="4011284"/>
            <a:ext cx="3450433" cy="500071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35E671B-78FB-86B6-A5C9-A3727CF45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877" y="3736983"/>
            <a:ext cx="3503153" cy="503796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B4FD840-F687-8C4F-6B2D-47925AEF0E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7040" y="4973517"/>
            <a:ext cx="3494138" cy="3076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B528598-1B21-FB3C-6F22-78DA7D3207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0110" y="6904360"/>
            <a:ext cx="7278096" cy="21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80B95-C71B-2C12-9206-4BA3D9F7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AE32B7-8ADF-2574-B523-854ACBD772FF}"/>
              </a:ext>
            </a:extLst>
          </p:cNvPr>
          <p:cNvGrpSpPr/>
          <p:nvPr/>
        </p:nvGrpSpPr>
        <p:grpSpPr>
          <a:xfrm>
            <a:off x="-1516027" y="21651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ACD335-E132-F34C-6138-E054F01145F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197DFA9-42FF-89C1-4F0B-9873EB2B8CF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426BE3-5C7E-0528-ED99-390BE961A76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FB8569-2C65-D115-6BE7-342B6CB58FD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0356ED2-A9DE-426D-A251-77A6090F4BD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FF1715-5BA5-9824-8BF8-894198D10A1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658D7B2-6249-25EA-BC2A-3D96DEF471D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C8AD10-770F-4D49-453C-8035BB52337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6621BBF-DF15-6977-C1C3-77A8A1B827C7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F6BCCD3-64FD-B509-62BC-FA6A05A693F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5C6B73B-EB96-8734-46CC-747BEB72D6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6288873-A4D7-AC6E-FF87-1B5D7E492E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C0E0F54-C727-7B06-2946-680E96DC21A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F67FF70-E834-3793-5D1E-99BC5156F14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A9DF8A7-5988-B358-E21E-D828DC943F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2A8DC8A-A66E-7868-FBDB-3C2AB1C9575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8F508F3A-DFBD-7015-243E-011DA3EA1899}"/>
              </a:ext>
            </a:extLst>
          </p:cNvPr>
          <p:cNvSpPr/>
          <p:nvPr/>
        </p:nvSpPr>
        <p:spPr>
          <a:xfrm>
            <a:off x="1999183" y="4132224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F47A5060-66F0-213C-5F20-308889EAF899}"/>
              </a:ext>
            </a:extLst>
          </p:cNvPr>
          <p:cNvSpPr/>
          <p:nvPr/>
        </p:nvSpPr>
        <p:spPr>
          <a:xfrm>
            <a:off x="9168001" y="4140324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1C6694B-4D09-604F-5B56-065DED10260E}"/>
              </a:ext>
            </a:extLst>
          </p:cNvPr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2512B01-A1EA-582D-FA22-C588348EE01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071DFD4-1160-57D9-D67E-4389DD1F84AC}"/>
              </a:ext>
            </a:extLst>
          </p:cNvPr>
          <p:cNvSpPr txBox="1"/>
          <p:nvPr/>
        </p:nvSpPr>
        <p:spPr>
          <a:xfrm>
            <a:off x="2904238" y="3352612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목적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목표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DABDED88-6350-912D-BFAF-3924E23CF4C3}"/>
              </a:ext>
            </a:extLst>
          </p:cNvPr>
          <p:cNvSpPr txBox="1"/>
          <p:nvPr/>
        </p:nvSpPr>
        <p:spPr>
          <a:xfrm>
            <a:off x="10024430" y="3375615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중요성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EE600-9DBE-1C16-35AE-61450E904D55}"/>
              </a:ext>
            </a:extLst>
          </p:cNvPr>
          <p:cNvSpPr txBox="1"/>
          <p:nvPr/>
        </p:nvSpPr>
        <p:spPr>
          <a:xfrm>
            <a:off x="2106388" y="4132224"/>
            <a:ext cx="7571012" cy="506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지금까지 배운 비전기반 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딥러닝을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통하여 </a:t>
            </a:r>
            <a:endParaRPr lang="en-US" altLang="ko-KR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3920"/>
              </a:lnSpc>
            </a:pP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 </a:t>
            </a:r>
            <a:r>
              <a:rPr lang="ko-KR" altLang="en-US" sz="2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수어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동작을 인식</a:t>
            </a:r>
            <a:endParaRPr lang="en-US" altLang="ko-KR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모아쓰기를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구현하여 한 개의 음절을 출력 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최소 목표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  <a:p>
            <a:pPr>
              <a:lnSpc>
                <a:spcPts val="3920"/>
              </a:lnSpc>
            </a:pPr>
            <a:endParaRPr lang="en-US" altLang="ko-KR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음절을 조합하여 한 단어를 출력</a:t>
            </a:r>
          </a:p>
          <a:p>
            <a:pPr>
              <a:lnSpc>
                <a:spcPts val="3920"/>
              </a:lnSpc>
            </a:pPr>
            <a:endParaRPr lang="ko-KR" altLang="en-US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단어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띄어쓰기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단락 바꾸기를  구현하여 하나의 자연스러운 문장 출력 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최종 목표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  <a:p>
            <a:pPr algn="ctr">
              <a:lnSpc>
                <a:spcPts val="3920"/>
              </a:lnSpc>
            </a:pPr>
            <a:endParaRPr lang="en-US" altLang="ko-KR" sz="2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57EEEF-3353-F3AC-9CB7-49F5C371C8EF}"/>
              </a:ext>
            </a:extLst>
          </p:cNvPr>
          <p:cNvSpPr txBox="1"/>
          <p:nvPr/>
        </p:nvSpPr>
        <p:spPr>
          <a:xfrm>
            <a:off x="9865928" y="4132224"/>
            <a:ext cx="7690057" cy="40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접근성 개선</a:t>
            </a:r>
          </a:p>
          <a:p>
            <a:pPr>
              <a:lnSpc>
                <a:spcPts val="392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</a:t>
            </a:r>
            <a:r>
              <a:rPr lang="ko-KR" altLang="en-US" sz="2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수어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사용자와 비사용자 간 자연스러운 소통을        </a:t>
            </a:r>
            <a:endParaRPr lang="en-US" altLang="ko-KR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3920"/>
              </a:lnSpc>
            </a:pP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가능하게 하여 사회적 장벽 해소</a:t>
            </a:r>
          </a:p>
          <a:p>
            <a:pPr>
              <a:lnSpc>
                <a:spcPts val="3920"/>
              </a:lnSpc>
            </a:pPr>
            <a:endParaRPr lang="ko-KR" altLang="en-US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소통</a:t>
            </a:r>
          </a:p>
          <a:p>
            <a:pPr>
              <a:lnSpc>
                <a:spcPts val="392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지연 또는 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자의 도움 없는 번역으로 자연스러운 </a:t>
            </a:r>
            <a:endParaRPr lang="en-US" altLang="ko-KR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3920"/>
              </a:lnSpc>
            </a:pP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대화 흐름을 유지하여 의사소통</a:t>
            </a:r>
            <a:r>
              <a:rPr lang="en-US" altLang="ko-KR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효율성 증대</a:t>
            </a:r>
          </a:p>
          <a:p>
            <a:pPr algn="ctr">
              <a:lnSpc>
                <a:spcPts val="3920"/>
              </a:lnSpc>
            </a:pPr>
            <a:r>
              <a:rPr lang="en-US" altLang="ko-KR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8577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8B33-D74F-F31D-8100-876C7D609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9C2BE5-8B35-143F-E457-8E4F3266776D}"/>
              </a:ext>
            </a:extLst>
          </p:cNvPr>
          <p:cNvGrpSpPr/>
          <p:nvPr/>
        </p:nvGrpSpPr>
        <p:grpSpPr>
          <a:xfrm>
            <a:off x="5865511" y="-8442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5485A7-3929-3550-2BD1-DF099C1FE9E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F7F0B0C-0A04-5A15-4973-592D736B185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E0DDF2B-509B-B883-48BB-310A1FAEEEE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B48839-B052-1ED8-93BF-21CD540D326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38D138-B41F-7BE8-2C3A-5B16A19FC34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BCD7D1-C1A0-10E3-2C51-E9B0A23A0B7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FE91E85-3370-4C3A-290E-B02E72F33B8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B4BFFD-47D2-06B0-56D6-D2A131333DC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CBA5D991-A0DA-31A6-A34C-864B40A7958A}"/>
              </a:ext>
            </a:extLst>
          </p:cNvPr>
          <p:cNvGrpSpPr/>
          <p:nvPr/>
        </p:nvGrpSpPr>
        <p:grpSpPr>
          <a:xfrm>
            <a:off x="-1742682" y="-84425"/>
            <a:ext cx="20846261" cy="10455849"/>
            <a:chOff x="0" y="0"/>
            <a:chExt cx="27795014" cy="13941133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5C7B11C7-A29A-42D8-77D7-BEAADFB6D7E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C0181692-A0E2-40BF-0BD7-C78E7B3D1BC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84D53CD-6BF8-2C65-578A-E2B2386BCE5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72408F8-BBE1-B6AD-1A80-1CF6CB353B8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4D2D4E28-BEF2-0728-BBDE-A0CAB9353DE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72FF9AFD-6000-A552-445A-0FFA3C832F1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416F53A-B708-C7E7-CCAC-DDCF9B00E26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5B40E631-8A1F-F398-3E47-DB79930B8EB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66DA114-1CA8-D1EC-A10F-4045FA58FF82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6519602-F77F-BA17-C0BF-F3A708751B4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E7849E2-C279-1A5A-4FC4-D2A9A7BDDCC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928B820-0871-DFE1-4B3C-1C2A806DB1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D95A5FE-F064-2BE2-CD7E-53454096AD0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ABA6055-76C0-DF7E-33A4-90FEBDC1F0F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6FDEB6B-94BE-BA19-F8E0-1F13EEBB98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53A37EC-EF46-5BCF-0281-962713B5AB7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572E70D-AA87-54E8-BA0A-498541FAEE6D}"/>
              </a:ext>
            </a:extLst>
          </p:cNvPr>
          <p:cNvSpPr txBox="1"/>
          <p:nvPr/>
        </p:nvSpPr>
        <p:spPr>
          <a:xfrm>
            <a:off x="4239802" y="1410881"/>
            <a:ext cx="5718918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아키텍쳐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설계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 descr="텍스트, 도표, 스크린샷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1241E2-6988-36EA-C403-A573A2620C6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 b="18579"/>
          <a:stretch>
            <a:fillRect/>
          </a:stretch>
        </p:blipFill>
        <p:spPr>
          <a:xfrm>
            <a:off x="4391024" y="2461746"/>
            <a:ext cx="8578851" cy="7185341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312CA43D-3AEB-2A70-3538-AE156A4CCCC7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8540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2623" y="80255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6" y="1388861"/>
            <a:ext cx="10741174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동작 구조 및 시연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09ADDA5-515D-231D-DAE0-42C704B0E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404" y="6859938"/>
            <a:ext cx="14999051" cy="191917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3E03B4F-3676-B030-0BAE-465AC6EA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9640" y="2781300"/>
            <a:ext cx="2438779" cy="387108"/>
          </a:xfrm>
          <a:prstGeom prst="rect">
            <a:avLst/>
          </a:prstGeom>
        </p:spPr>
      </p:pic>
      <p:pic>
        <p:nvPicPr>
          <p:cNvPr id="1026" name="Picture 2" descr="MediaPipe 손 랜드마크">
            <a:extLst>
              <a:ext uri="{FF2B5EF4-FFF2-40B4-BE49-F238E27FC236}">
                <a16:creationId xmlns:a16="http://schemas.microsoft.com/office/drawing/2014/main" id="{7E97DB16-3D48-4C9B-25D5-94826D3C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248" y="3278816"/>
            <a:ext cx="5971752" cy="20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28B09D5-86D4-102B-500B-3CC808CFE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6733" y="5563966"/>
            <a:ext cx="2400635" cy="6954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598483-65ED-C525-CF7A-5E84C4AA9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6690" y="2966564"/>
            <a:ext cx="7061939" cy="29451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6692F-3EB1-7B1C-5801-A623AC58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522E03-BC9C-8CB9-AD9F-A4279C03A1A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0342C0-C10C-6D60-2B62-2FA0B0262A0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9265694-5FDD-4C27-8C60-9EBA8C6A5BE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33D7A7-DA11-41C5-FFEE-569C090D089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E96004-0952-EAEF-27BA-DFA9F593D28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CF8A95-995D-79C8-B789-34CEEAAA151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5695C2B-C096-1D04-CD5F-9353A2CCC37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C6DC9D2-0ADF-0132-F120-A6EC74AD621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A98F71-C9F7-B4D6-615E-B9D780DFA52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18AC443-52AD-5D43-2497-E4393BCCB0D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1CEFDB8-2C5A-A7A4-3E19-B636125B37E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14DF78C-59BC-4CB8-2B68-8EBAB91B285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0D9B92B-4460-7C2D-191C-7B5CF0CF22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445A7D1-6498-958E-FB4D-2AF6D468204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D1A2A1A-CEDE-18BF-9E13-65CF94792E1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428B70B-5569-C971-1502-1249B782CC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842C492-C375-DCAA-0146-F8F628E4F52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E72BF7D-1154-BE75-7AD2-F2C555661A21}"/>
              </a:ext>
            </a:extLst>
          </p:cNvPr>
          <p:cNvSpPr txBox="1"/>
          <p:nvPr/>
        </p:nvSpPr>
        <p:spPr>
          <a:xfrm>
            <a:off x="4041626" y="1388861"/>
            <a:ext cx="10741174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동작 구조 및 시연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563A58-06EC-9893-3832-492BB908F077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pic>
        <p:nvPicPr>
          <p:cNvPr id="21" name="2025-10-14 10-45-25">
            <a:hlinkClick r:id="" action="ppaction://media"/>
            <a:extLst>
              <a:ext uri="{FF2B5EF4-FFF2-40B4-BE49-F238E27FC236}">
                <a16:creationId xmlns:a16="http://schemas.microsoft.com/office/drawing/2014/main" id="{07E7C279-DE95-74E3-BFE4-6FF0A70ED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93749" y="2742613"/>
            <a:ext cx="10687888" cy="6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6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B948-D96E-D46B-A8E4-1A4FD9E4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FF131BC-524B-D810-7B85-AA0A948DF7F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07478B-917D-4313-8A05-0BF3C6B637E2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43F5244-4274-5B84-C58C-0F52127492A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D0E882E-C655-F077-5323-022BFFC8F63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E25D61-94BC-7E90-B20C-F2BAFB44C99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EA388B2-2C2E-1EA1-2C8F-E54A64EF874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C691D1-36A9-3AEC-58BB-C703DA79BB5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3AB122B-0907-5F52-21C7-A68220635B0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86A17F2-63AF-5963-CA5B-11339754146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349A54E-784A-152A-540A-3175E79A1F9E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12B834-2430-053E-7023-3EE83E41550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9BE3306-2665-0E0D-2193-AB780BF8B1D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9769A70-E0C9-B852-31A4-D4CCB8DA65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3E9A621-19B8-6476-DEDD-18F6FA86E83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2995877-3A16-B88F-D303-00EC1BCD7E3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546ACA1-A8F7-4931-CC3C-8E62F315C2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95461DD-9DFF-94D1-B53E-F116B9A8F20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F5C04FD-07B4-3D97-186B-12B161C87393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문제 제기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방법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5D5A0672-D78D-6729-9F0B-1AC285F2EB9C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FD749307-4F24-3F04-E505-40BF8ECBE357}"/>
              </a:ext>
            </a:extLst>
          </p:cNvPr>
          <p:cNvSpPr/>
          <p:nvPr/>
        </p:nvSpPr>
        <p:spPr>
          <a:xfrm>
            <a:off x="1822669" y="3432026"/>
            <a:ext cx="14484131" cy="5865962"/>
          </a:xfrm>
          <a:custGeom>
            <a:avLst/>
            <a:gdLst/>
            <a:ahLst/>
            <a:cxnLst/>
            <a:rect l="l" t="t" r="r" b="b"/>
            <a:pathLst>
              <a:path w="2091879" h="932045">
                <a:moveTo>
                  <a:pt x="29398" y="0"/>
                </a:moveTo>
                <a:lnTo>
                  <a:pt x="2062482" y="0"/>
                </a:lnTo>
                <a:cubicBezTo>
                  <a:pt x="2070278" y="0"/>
                  <a:pt x="2077756" y="3097"/>
                  <a:pt x="2083269" y="8610"/>
                </a:cubicBezTo>
                <a:cubicBezTo>
                  <a:pt x="2088782" y="14123"/>
                  <a:pt x="2091879" y="21601"/>
                  <a:pt x="2091879" y="29398"/>
                </a:cubicBezTo>
                <a:lnTo>
                  <a:pt x="2091879" y="902647"/>
                </a:lnTo>
                <a:cubicBezTo>
                  <a:pt x="2091879" y="918883"/>
                  <a:pt x="2078717" y="932045"/>
                  <a:pt x="2062482" y="932045"/>
                </a:cubicBezTo>
                <a:lnTo>
                  <a:pt x="29398" y="932045"/>
                </a:lnTo>
                <a:cubicBezTo>
                  <a:pt x="13162" y="932045"/>
                  <a:pt x="0" y="918883"/>
                  <a:pt x="0" y="902647"/>
                </a:cubicBezTo>
                <a:lnTo>
                  <a:pt x="0" y="29398"/>
                </a:lnTo>
                <a:cubicBezTo>
                  <a:pt x="0" y="13162"/>
                  <a:pt x="13162" y="0"/>
                  <a:pt x="29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0251DF-9FA4-696B-A3FD-07B46046C60A}"/>
              </a:ext>
            </a:extLst>
          </p:cNvPr>
          <p:cNvGrpSpPr/>
          <p:nvPr/>
        </p:nvGrpSpPr>
        <p:grpSpPr>
          <a:xfrm>
            <a:off x="1981200" y="2741148"/>
            <a:ext cx="6527268" cy="1153954"/>
            <a:chOff x="2300605" y="2717934"/>
            <a:chExt cx="6527268" cy="1153954"/>
          </a:xfrm>
        </p:grpSpPr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91BA3119-8170-9A0F-CC47-CFE5DF584065}"/>
                </a:ext>
              </a:extLst>
            </p:cNvPr>
            <p:cNvGrpSpPr/>
            <p:nvPr/>
          </p:nvGrpSpPr>
          <p:grpSpPr>
            <a:xfrm>
              <a:off x="2587252" y="2717934"/>
              <a:ext cx="5810941" cy="1153954"/>
              <a:chOff x="0" y="-241102"/>
              <a:chExt cx="7747921" cy="1538604"/>
            </a:xfrm>
          </p:grpSpPr>
          <p:grpSp>
            <p:nvGrpSpPr>
              <p:cNvPr id="20" name="Group 22">
                <a:extLst>
                  <a:ext uri="{FF2B5EF4-FFF2-40B4-BE49-F238E27FC236}">
                    <a16:creationId xmlns:a16="http://schemas.microsoft.com/office/drawing/2014/main" id="{444348B3-9AEE-3A66-D0C2-161AF296F578}"/>
                  </a:ext>
                </a:extLst>
              </p:cNvPr>
              <p:cNvGrpSpPr/>
              <p:nvPr/>
            </p:nvGrpSpPr>
            <p:grpSpPr>
              <a:xfrm>
                <a:off x="0" y="-100631"/>
                <a:ext cx="7632839" cy="1398133"/>
                <a:chOff x="0" y="-47625"/>
                <a:chExt cx="1507722" cy="276174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FF63AD3D-567F-4CC7-5E71-A9BB5A809DF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9C04B1-AF9F-EAD5-488F-27DBF97F8838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grpSp>
            <p:nvGrpSpPr>
              <p:cNvPr id="21" name="Group 25">
                <a:extLst>
                  <a:ext uri="{FF2B5EF4-FFF2-40B4-BE49-F238E27FC236}">
                    <a16:creationId xmlns:a16="http://schemas.microsoft.com/office/drawing/2014/main" id="{11909352-01BA-F9BC-81C6-D8555AC1E5E5}"/>
                  </a:ext>
                </a:extLst>
              </p:cNvPr>
              <p:cNvGrpSpPr/>
              <p:nvPr/>
            </p:nvGrpSpPr>
            <p:grpSpPr>
              <a:xfrm>
                <a:off x="115082" y="-241102"/>
                <a:ext cx="7632839" cy="1398133"/>
                <a:chOff x="0" y="-47625"/>
                <a:chExt cx="1507722" cy="276174"/>
              </a:xfrm>
            </p:grpSpPr>
            <p:sp>
              <p:nvSpPr>
                <p:cNvPr id="22" name="Freeform 26">
                  <a:extLst>
                    <a:ext uri="{FF2B5EF4-FFF2-40B4-BE49-F238E27FC236}">
                      <a16:creationId xmlns:a16="http://schemas.microsoft.com/office/drawing/2014/main" id="{C7BCBA83-958E-F339-44E8-59399D2A42F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B1CCB4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3" name="TextBox 27">
                  <a:extLst>
                    <a:ext uri="{FF2B5EF4-FFF2-40B4-BE49-F238E27FC236}">
                      <a16:creationId xmlns:a16="http://schemas.microsoft.com/office/drawing/2014/main" id="{968FBA40-6DD7-61D3-EE53-BAAD5F3BD5D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</p:grp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id="{C6E06FD5-6318-6A89-226F-1F5F0A0D4E24}"/>
                </a:ext>
              </a:extLst>
            </p:cNvPr>
            <p:cNvSpPr txBox="1"/>
            <p:nvPr/>
          </p:nvSpPr>
          <p:spPr>
            <a:xfrm>
              <a:off x="2300605" y="3074504"/>
              <a:ext cx="6527268" cy="5136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36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동일 자음 입력 문제</a:t>
              </a:r>
              <a:endParaRPr lang="en-US" altLang="ko-KR" sz="36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82" name="Freeform 26">
            <a:extLst>
              <a:ext uri="{FF2B5EF4-FFF2-40B4-BE49-F238E27FC236}">
                <a16:creationId xmlns:a16="http://schemas.microsoft.com/office/drawing/2014/main" id="{081397F9-5870-7380-B457-2443E94439CE}"/>
              </a:ext>
            </a:extLst>
          </p:cNvPr>
          <p:cNvSpPr/>
          <p:nvPr/>
        </p:nvSpPr>
        <p:spPr>
          <a:xfrm>
            <a:off x="2317512" y="5982445"/>
            <a:ext cx="5347412" cy="1571919"/>
          </a:xfrm>
          <a:custGeom>
            <a:avLst/>
            <a:gdLst/>
            <a:ahLst/>
            <a:cxnLst/>
            <a:rect l="l" t="t" r="r" b="b"/>
            <a:pathLst>
              <a:path w="971712" h="228549">
                <a:moveTo>
                  <a:pt x="16787" y="0"/>
                </a:moveTo>
                <a:lnTo>
                  <a:pt x="954925" y="0"/>
                </a:lnTo>
                <a:cubicBezTo>
                  <a:pt x="964196" y="0"/>
                  <a:pt x="971712" y="7516"/>
                  <a:pt x="971712" y="16787"/>
                </a:cubicBezTo>
                <a:lnTo>
                  <a:pt x="971712" y="211762"/>
                </a:lnTo>
                <a:cubicBezTo>
                  <a:pt x="971712" y="216215"/>
                  <a:pt x="969943" y="220484"/>
                  <a:pt x="966795" y="223633"/>
                </a:cubicBezTo>
                <a:cubicBezTo>
                  <a:pt x="963647" y="226781"/>
                  <a:pt x="959377" y="228549"/>
                  <a:pt x="954925" y="228549"/>
                </a:cubicBezTo>
                <a:lnTo>
                  <a:pt x="16787" y="228549"/>
                </a:lnTo>
                <a:cubicBezTo>
                  <a:pt x="7516" y="228549"/>
                  <a:pt x="0" y="221034"/>
                  <a:pt x="0" y="211762"/>
                </a:cubicBezTo>
                <a:lnTo>
                  <a:pt x="0" y="16787"/>
                </a:lnTo>
                <a:cubicBezTo>
                  <a:pt x="0" y="7516"/>
                  <a:pt x="7516" y="0"/>
                  <a:pt x="16787" y="0"/>
                </a:cubicBezTo>
                <a:close/>
              </a:path>
            </a:pathLst>
          </a:custGeom>
          <a:solidFill>
            <a:srgbClr val="B1CCB4"/>
          </a:solid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64BAA0-BE8E-5ACE-C34E-69833D7C5F23}"/>
              </a:ext>
            </a:extLst>
          </p:cNvPr>
          <p:cNvSpPr txBox="1"/>
          <p:nvPr/>
        </p:nvSpPr>
        <p:spPr>
          <a:xfrm>
            <a:off x="1962273" y="6232147"/>
            <a:ext cx="5980443" cy="105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같은 동작이 </a:t>
            </a:r>
            <a:r>
              <a:rPr lang="en-US" altLang="ko-KR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</a:t>
            </a: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초 이상 지속 될 경우</a:t>
            </a:r>
            <a:endParaRPr lang="en-US" altLang="ko-KR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39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출력되도록 수정</a:t>
            </a:r>
            <a:endParaRPr lang="en-US" altLang="ko-KR" sz="24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C768363-0C43-6351-E16C-C6CC461644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999" t="1306" r="-93" b="56584"/>
          <a:stretch>
            <a:fillRect/>
          </a:stretch>
        </p:blipFill>
        <p:spPr>
          <a:xfrm>
            <a:off x="10591800" y="5078334"/>
            <a:ext cx="4152526" cy="2639250"/>
          </a:xfrm>
          <a:prstGeom prst="rect">
            <a:avLst/>
          </a:prstGeom>
        </p:spPr>
      </p:pic>
      <p:sp>
        <p:nvSpPr>
          <p:cNvPr id="93" name="TextBox 29">
            <a:extLst>
              <a:ext uri="{FF2B5EF4-FFF2-40B4-BE49-F238E27FC236}">
                <a16:creationId xmlns:a16="http://schemas.microsoft.com/office/drawing/2014/main" id="{CB67F86D-916E-021B-C499-51F852C3E45C}"/>
              </a:ext>
            </a:extLst>
          </p:cNvPr>
          <p:cNvSpPr txBox="1"/>
          <p:nvPr/>
        </p:nvSpPr>
        <p:spPr>
          <a:xfrm>
            <a:off x="2280547" y="3730036"/>
            <a:ext cx="10606698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동일한 자음이 연속되어 입력될 경우 입력이 무시되는 문제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3C128E8A-84CB-5B98-A20B-F2529390CA2F}"/>
              </a:ext>
            </a:extLst>
          </p:cNvPr>
          <p:cNvSpPr txBox="1"/>
          <p:nvPr/>
        </p:nvSpPr>
        <p:spPr>
          <a:xfrm>
            <a:off x="10916765" y="7215523"/>
            <a:ext cx="10606698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수정 후 동일 자음이 출력 되는 모습 </a:t>
            </a:r>
            <a:endParaRPr lang="en-US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DD01878-C6C6-B108-9364-6F9F7FE190D3}"/>
              </a:ext>
            </a:extLst>
          </p:cNvPr>
          <p:cNvSpPr/>
          <p:nvPr/>
        </p:nvSpPr>
        <p:spPr>
          <a:xfrm>
            <a:off x="8031972" y="6358872"/>
            <a:ext cx="1187924" cy="8772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00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5564-BCFD-4DD6-07B5-E48EE789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428016-580B-CF82-5DCB-313342475B7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641237-9C52-E20D-FC30-BC735804B69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7AA64A-4C4D-FA55-8B8F-91DA597B5C2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636B0C-7EEC-2201-71FA-D86B0015E82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234EE6-36B4-C006-54DF-3D3223103B2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8F8A44-0DC0-AECC-A975-C613650FFFB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DC52F7-1898-E567-6ECF-8A999D01BCA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E18E38-1FA0-6C90-02C4-F07AD615518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24F3CA5-1DFC-B3BD-28AA-6F4AB7D8549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E3738C2-0D3D-B73C-56FC-2BA24E9C5E37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5EFDE1C-BFA0-DC80-B43E-76BD4251668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87895CB-C851-3A3A-B585-C3FECBB6887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4A95C1D-FF27-6DCD-ABF9-263ED463BC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68368FD-52F4-42C0-E0C7-80395FA19E8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563366A-E1BB-8FCA-3F37-C4D2BFFAE41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46C4539-982E-6C07-7A57-F059BEA573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9752EC3-B4CA-F406-437F-0B69478D847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7C4F667-053C-FDE0-E516-D10930BFE2A7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문제 제기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방법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B7A5A7F-FFEB-2E4D-54E0-A0CBD508FC2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9C5FD1DB-4B8A-B2AE-AFBB-20CB21F7E194}"/>
              </a:ext>
            </a:extLst>
          </p:cNvPr>
          <p:cNvSpPr/>
          <p:nvPr/>
        </p:nvSpPr>
        <p:spPr>
          <a:xfrm>
            <a:off x="1822669" y="3432026"/>
            <a:ext cx="14484131" cy="5865962"/>
          </a:xfrm>
          <a:custGeom>
            <a:avLst/>
            <a:gdLst/>
            <a:ahLst/>
            <a:cxnLst/>
            <a:rect l="l" t="t" r="r" b="b"/>
            <a:pathLst>
              <a:path w="2091879" h="932045">
                <a:moveTo>
                  <a:pt x="29398" y="0"/>
                </a:moveTo>
                <a:lnTo>
                  <a:pt x="2062482" y="0"/>
                </a:lnTo>
                <a:cubicBezTo>
                  <a:pt x="2070278" y="0"/>
                  <a:pt x="2077756" y="3097"/>
                  <a:pt x="2083269" y="8610"/>
                </a:cubicBezTo>
                <a:cubicBezTo>
                  <a:pt x="2088782" y="14123"/>
                  <a:pt x="2091879" y="21601"/>
                  <a:pt x="2091879" y="29398"/>
                </a:cubicBezTo>
                <a:lnTo>
                  <a:pt x="2091879" y="902647"/>
                </a:lnTo>
                <a:cubicBezTo>
                  <a:pt x="2091879" y="918883"/>
                  <a:pt x="2078717" y="932045"/>
                  <a:pt x="2062482" y="932045"/>
                </a:cubicBezTo>
                <a:lnTo>
                  <a:pt x="29398" y="932045"/>
                </a:lnTo>
                <a:cubicBezTo>
                  <a:pt x="13162" y="932045"/>
                  <a:pt x="0" y="918883"/>
                  <a:pt x="0" y="902647"/>
                </a:cubicBezTo>
                <a:lnTo>
                  <a:pt x="0" y="29398"/>
                </a:lnTo>
                <a:cubicBezTo>
                  <a:pt x="0" y="13162"/>
                  <a:pt x="13162" y="0"/>
                  <a:pt x="293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D3BFAE0-D5B3-2447-4F2B-29CDB31213F9}"/>
              </a:ext>
            </a:extLst>
          </p:cNvPr>
          <p:cNvGrpSpPr/>
          <p:nvPr/>
        </p:nvGrpSpPr>
        <p:grpSpPr>
          <a:xfrm>
            <a:off x="1981200" y="2741148"/>
            <a:ext cx="6527268" cy="1153954"/>
            <a:chOff x="2300605" y="2717934"/>
            <a:chExt cx="6527268" cy="1153954"/>
          </a:xfrm>
        </p:grpSpPr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89884F76-CA32-8937-22E1-622A0CCC3A55}"/>
                </a:ext>
              </a:extLst>
            </p:cNvPr>
            <p:cNvGrpSpPr/>
            <p:nvPr/>
          </p:nvGrpSpPr>
          <p:grpSpPr>
            <a:xfrm>
              <a:off x="2587252" y="2717934"/>
              <a:ext cx="5810941" cy="1153954"/>
              <a:chOff x="0" y="-241102"/>
              <a:chExt cx="7747921" cy="1538604"/>
            </a:xfrm>
          </p:grpSpPr>
          <p:grpSp>
            <p:nvGrpSpPr>
              <p:cNvPr id="20" name="Group 22">
                <a:extLst>
                  <a:ext uri="{FF2B5EF4-FFF2-40B4-BE49-F238E27FC236}">
                    <a16:creationId xmlns:a16="http://schemas.microsoft.com/office/drawing/2014/main" id="{87CBEB45-304D-7032-505D-81FF6CDD45F6}"/>
                  </a:ext>
                </a:extLst>
              </p:cNvPr>
              <p:cNvGrpSpPr/>
              <p:nvPr/>
            </p:nvGrpSpPr>
            <p:grpSpPr>
              <a:xfrm>
                <a:off x="0" y="-100631"/>
                <a:ext cx="7632839" cy="1398133"/>
                <a:chOff x="0" y="-47625"/>
                <a:chExt cx="1507722" cy="276174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4C91431B-B341-89D7-B5E2-36FA2E7E04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D51E7A8-5BC8-0409-81FD-EE662AF104BE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grpSp>
            <p:nvGrpSpPr>
              <p:cNvPr id="21" name="Group 25">
                <a:extLst>
                  <a:ext uri="{FF2B5EF4-FFF2-40B4-BE49-F238E27FC236}">
                    <a16:creationId xmlns:a16="http://schemas.microsoft.com/office/drawing/2014/main" id="{B4A09BC7-DB1A-6DBA-3CB4-AB6523934DE6}"/>
                  </a:ext>
                </a:extLst>
              </p:cNvPr>
              <p:cNvGrpSpPr/>
              <p:nvPr/>
            </p:nvGrpSpPr>
            <p:grpSpPr>
              <a:xfrm>
                <a:off x="115082" y="-241102"/>
                <a:ext cx="7632839" cy="1398133"/>
                <a:chOff x="0" y="-47625"/>
                <a:chExt cx="1507722" cy="276174"/>
              </a:xfrm>
            </p:grpSpPr>
            <p:sp>
              <p:nvSpPr>
                <p:cNvPr id="22" name="Freeform 26">
                  <a:extLst>
                    <a:ext uri="{FF2B5EF4-FFF2-40B4-BE49-F238E27FC236}">
                      <a16:creationId xmlns:a16="http://schemas.microsoft.com/office/drawing/2014/main" id="{01876D7D-7E01-1EE9-7CE1-4F3E50919F6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07722" cy="22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712" h="228549">
                      <a:moveTo>
                        <a:pt x="16787" y="0"/>
                      </a:moveTo>
                      <a:lnTo>
                        <a:pt x="954925" y="0"/>
                      </a:lnTo>
                      <a:cubicBezTo>
                        <a:pt x="964196" y="0"/>
                        <a:pt x="971712" y="7516"/>
                        <a:pt x="971712" y="16787"/>
                      </a:cubicBezTo>
                      <a:lnTo>
                        <a:pt x="971712" y="211762"/>
                      </a:lnTo>
                      <a:cubicBezTo>
                        <a:pt x="971712" y="216215"/>
                        <a:pt x="969943" y="220484"/>
                        <a:pt x="966795" y="223633"/>
                      </a:cubicBezTo>
                      <a:cubicBezTo>
                        <a:pt x="963647" y="226781"/>
                        <a:pt x="959377" y="228549"/>
                        <a:pt x="954925" y="228549"/>
                      </a:cubicBezTo>
                      <a:lnTo>
                        <a:pt x="16787" y="228549"/>
                      </a:lnTo>
                      <a:cubicBezTo>
                        <a:pt x="7516" y="228549"/>
                        <a:pt x="0" y="221034"/>
                        <a:pt x="0" y="211762"/>
                      </a:cubicBezTo>
                      <a:lnTo>
                        <a:pt x="0" y="16787"/>
                      </a:lnTo>
                      <a:cubicBezTo>
                        <a:pt x="0" y="7516"/>
                        <a:pt x="7516" y="0"/>
                        <a:pt x="16787" y="0"/>
                      </a:cubicBezTo>
                      <a:close/>
                    </a:path>
                  </a:pathLst>
                </a:custGeom>
                <a:solidFill>
                  <a:srgbClr val="B1CCB4"/>
                </a:solidFill>
                <a:ln w="19050" cap="sq">
                  <a:solidFill>
                    <a:srgbClr val="48584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3" name="TextBox 27">
                  <a:extLst>
                    <a:ext uri="{FF2B5EF4-FFF2-40B4-BE49-F238E27FC236}">
                      <a16:creationId xmlns:a16="http://schemas.microsoft.com/office/drawing/2014/main" id="{63DF5B68-B946-DCE4-3778-BAC5847A0C26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1712" cy="2761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</p:grp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id="{32420FFA-C1D4-6DA7-9628-FF7542C04120}"/>
                </a:ext>
              </a:extLst>
            </p:cNvPr>
            <p:cNvSpPr txBox="1"/>
            <p:nvPr/>
          </p:nvSpPr>
          <p:spPr>
            <a:xfrm>
              <a:off x="2300605" y="3074504"/>
              <a:ext cx="6527268" cy="5136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ko-KR" altLang="en-US" sz="36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이중모음 </a:t>
              </a:r>
              <a:r>
                <a:rPr lang="ko-KR" altLang="en-US" sz="36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모아쓰기</a:t>
              </a:r>
              <a:r>
                <a:rPr lang="ko-KR" altLang="en-US" sz="36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문제</a:t>
              </a:r>
              <a:endParaRPr lang="en-US" altLang="ko-KR" sz="36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B968E2E-B8BD-2A50-A23A-A6AA2A275CC5}"/>
              </a:ext>
            </a:extLst>
          </p:cNvPr>
          <p:cNvSpPr/>
          <p:nvPr/>
        </p:nvSpPr>
        <p:spPr>
          <a:xfrm>
            <a:off x="2280261" y="4595068"/>
            <a:ext cx="1577195" cy="1499566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575237-3989-FBAE-F636-1A1CA8D41569}"/>
              </a:ext>
            </a:extLst>
          </p:cNvPr>
          <p:cNvSpPr/>
          <p:nvPr/>
        </p:nvSpPr>
        <p:spPr>
          <a:xfrm>
            <a:off x="4239802" y="4627750"/>
            <a:ext cx="1577195" cy="149956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20223E1-8EB2-C0F2-D455-49B453CD070E}"/>
              </a:ext>
            </a:extLst>
          </p:cNvPr>
          <p:cNvSpPr/>
          <p:nvPr/>
        </p:nvSpPr>
        <p:spPr>
          <a:xfrm>
            <a:off x="2280261" y="6647477"/>
            <a:ext cx="1577195" cy="149956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6380459-3FED-E1BD-44CB-279F51FD5CF1}"/>
              </a:ext>
            </a:extLst>
          </p:cNvPr>
          <p:cNvSpPr/>
          <p:nvPr/>
        </p:nvSpPr>
        <p:spPr>
          <a:xfrm>
            <a:off x="4239802" y="6680159"/>
            <a:ext cx="1577195" cy="1499566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60177A4-3C76-F3C0-0431-C276102F95B6}"/>
              </a:ext>
            </a:extLst>
          </p:cNvPr>
          <p:cNvGrpSpPr/>
          <p:nvPr/>
        </p:nvGrpSpPr>
        <p:grpSpPr>
          <a:xfrm>
            <a:off x="6481322" y="4592827"/>
            <a:ext cx="9191274" cy="3785652"/>
            <a:chOff x="6212676" y="4122415"/>
            <a:chExt cx="9191274" cy="378565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DBA9927-098A-A86F-095F-760809C56FD2}"/>
                </a:ext>
              </a:extLst>
            </p:cNvPr>
            <p:cNvSpPr txBox="1"/>
            <p:nvPr/>
          </p:nvSpPr>
          <p:spPr>
            <a:xfrm>
              <a:off x="6212676" y="4122415"/>
              <a:ext cx="85976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</a:t>
              </a:r>
              <a:r>
                <a:rPr lang="ko-KR" altLang="en-US" sz="2400" dirty="0" err="1"/>
                <a:t>ㅘ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 : </a:t>
              </a:r>
              <a:r>
                <a:rPr lang="ko-KR" altLang="en-US" sz="2400" dirty="0" err="1"/>
                <a:t>ㅗ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+</a:t>
              </a:r>
              <a:r>
                <a:rPr lang="ko-KR" altLang="en-US" sz="2400" dirty="0" err="1"/>
                <a:t>ㅏ</a:t>
              </a:r>
              <a:r>
                <a:rPr lang="en-US" altLang="ko-KR" sz="2400" dirty="0"/>
                <a:t> </a:t>
              </a:r>
            </a:p>
            <a:p>
              <a:r>
                <a:rPr lang="en-US" altLang="ko-KR" sz="2400" dirty="0"/>
                <a:t> </a:t>
              </a:r>
              <a:r>
                <a:rPr lang="ko-KR" altLang="en-US" sz="2400" dirty="0" err="1"/>
                <a:t>ㅙ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: </a:t>
              </a:r>
              <a:r>
                <a:rPr lang="ko-KR" altLang="en-US" sz="2400" dirty="0" err="1"/>
                <a:t>ㅗ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+ </a:t>
              </a:r>
              <a:r>
                <a:rPr lang="ko-KR" altLang="en-US" sz="2400" dirty="0"/>
                <a:t>ㅐ</a:t>
              </a:r>
              <a:r>
                <a:rPr lang="en-US" altLang="ko-KR" sz="2400" dirty="0"/>
                <a:t> </a:t>
              </a:r>
            </a:p>
            <a:p>
              <a:endParaRPr lang="en-US" altLang="ko-KR" sz="2400" dirty="0"/>
            </a:p>
            <a:p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ko-KR" altLang="en-US" sz="2400" dirty="0" err="1"/>
                <a:t>ㅞ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: </a:t>
              </a:r>
              <a:r>
                <a:rPr lang="ko-KR" altLang="en-US" sz="2400" dirty="0" err="1"/>
                <a:t>ㅜ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+ </a:t>
              </a:r>
              <a:r>
                <a:rPr lang="ko-KR" altLang="en-US" sz="2400" dirty="0" err="1"/>
                <a:t>ㅔ</a:t>
              </a:r>
              <a:endParaRPr lang="en-US" altLang="ko-KR" sz="2400" dirty="0"/>
            </a:p>
            <a:p>
              <a:r>
                <a:rPr lang="ko-KR" altLang="en-US" sz="2400" dirty="0" err="1"/>
                <a:t>ㅝ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: </a:t>
              </a:r>
              <a:r>
                <a:rPr lang="ko-KR" altLang="en-US" sz="2400" dirty="0" err="1"/>
                <a:t>ㅜ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+ </a:t>
              </a:r>
              <a:r>
                <a:rPr lang="ko-KR" altLang="en-US" sz="2400" dirty="0" err="1"/>
                <a:t>ㅓ</a:t>
              </a:r>
              <a:endParaRPr lang="en-US" altLang="ko-KR" sz="2400" dirty="0"/>
            </a:p>
            <a:p>
              <a:endParaRPr lang="en-US" altLang="ko-KR" sz="2400" dirty="0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ED4C4F0-3A68-6A3F-B917-B0565EE92222}"/>
                </a:ext>
              </a:extLst>
            </p:cNvPr>
            <p:cNvGrpSpPr/>
            <p:nvPr/>
          </p:nvGrpSpPr>
          <p:grpSpPr>
            <a:xfrm>
              <a:off x="9602707" y="4854830"/>
              <a:ext cx="5699155" cy="890140"/>
              <a:chOff x="9533953" y="4854830"/>
              <a:chExt cx="5699155" cy="890140"/>
            </a:xfrm>
          </p:grpSpPr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6B14DACA-9457-A5AB-09DA-4FA82205B8B6}"/>
                  </a:ext>
                </a:extLst>
              </p:cNvPr>
              <p:cNvSpPr/>
              <p:nvPr/>
            </p:nvSpPr>
            <p:spPr>
              <a:xfrm>
                <a:off x="9559666" y="4854830"/>
                <a:ext cx="5647733" cy="890140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3E2D672-8F3F-55AE-B920-DE2A9698D6E9}"/>
                  </a:ext>
                </a:extLst>
              </p:cNvPr>
              <p:cNvSpPr txBox="1"/>
              <p:nvPr/>
            </p:nvSpPr>
            <p:spPr>
              <a:xfrm>
                <a:off x="9533953" y="4960521"/>
                <a:ext cx="5699155" cy="55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altLang="ko-KR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ㅗ</a:t>
                </a:r>
                <a:r>
                  <a:rPr lang="ko-KR" altLang="en-US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en-US" altLang="ko-KR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ko-KR" altLang="en-US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다음에 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ㅏ</a:t>
                </a:r>
                <a:r>
                  <a:rPr lang="en-US" altLang="ko-KR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, 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ㅐ</a:t>
                </a:r>
                <a:r>
                  <a:rPr lang="ko-KR" altLang="en-US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가  인식 될 경우 결합</a:t>
                </a:r>
                <a:endParaRPr lang="en-US" altLang="ko-KR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2E9BC4-23C1-07CB-3A75-B5EB2B83879F}"/>
                </a:ext>
              </a:extLst>
            </p:cNvPr>
            <p:cNvGrpSpPr/>
            <p:nvPr/>
          </p:nvGrpSpPr>
          <p:grpSpPr>
            <a:xfrm>
              <a:off x="9333972" y="6750780"/>
              <a:ext cx="6069978" cy="890140"/>
              <a:chOff x="9265218" y="4854830"/>
              <a:chExt cx="6069978" cy="890140"/>
            </a:xfrm>
          </p:grpSpPr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E92A94DD-46F1-4409-D9A7-5503DDC14F37}"/>
                  </a:ext>
                </a:extLst>
              </p:cNvPr>
              <p:cNvSpPr/>
              <p:nvPr/>
            </p:nvSpPr>
            <p:spPr>
              <a:xfrm>
                <a:off x="9559665" y="4854830"/>
                <a:ext cx="5647733" cy="890140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887FF67-5F0D-A17B-CA4E-98E889337755}"/>
                  </a:ext>
                </a:extLst>
              </p:cNvPr>
              <p:cNvSpPr txBox="1"/>
              <p:nvPr/>
            </p:nvSpPr>
            <p:spPr>
              <a:xfrm>
                <a:off x="9265218" y="4987282"/>
                <a:ext cx="6069978" cy="55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altLang="ko-KR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ㅜ</a:t>
                </a:r>
                <a:r>
                  <a:rPr lang="ko-KR" altLang="en-US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 다음에 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ㅔ</a:t>
                </a:r>
                <a:r>
                  <a:rPr lang="en-US" altLang="ko-KR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,</a:t>
                </a:r>
                <a:r>
                  <a:rPr lang="ko-KR" altLang="en-US" sz="24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ㅓ</a:t>
                </a:r>
                <a:r>
                  <a:rPr lang="ko-KR" altLang="en-US" sz="24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가 인식 될 경우 결합</a:t>
                </a:r>
                <a:endParaRPr lang="en-US" altLang="ko-KR" sz="24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  <p:sp>
          <p:nvSpPr>
            <p:cNvPr id="90" name="화살표: 오른쪽 89">
              <a:extLst>
                <a:ext uri="{FF2B5EF4-FFF2-40B4-BE49-F238E27FC236}">
                  <a16:creationId xmlns:a16="http://schemas.microsoft.com/office/drawing/2014/main" id="{1B5756CD-CC57-52F6-5874-D5A4F84CF5C1}"/>
                </a:ext>
              </a:extLst>
            </p:cNvPr>
            <p:cNvSpPr/>
            <p:nvPr/>
          </p:nvSpPr>
          <p:spPr>
            <a:xfrm>
              <a:off x="8433828" y="4997305"/>
              <a:ext cx="886211" cy="55976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AC0878E9-FEDB-5D26-E4E8-EBCB3C7FABE3}"/>
                </a:ext>
              </a:extLst>
            </p:cNvPr>
            <p:cNvSpPr/>
            <p:nvPr/>
          </p:nvSpPr>
          <p:spPr>
            <a:xfrm>
              <a:off x="8433828" y="6908144"/>
              <a:ext cx="886211" cy="55976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29">
            <a:extLst>
              <a:ext uri="{FF2B5EF4-FFF2-40B4-BE49-F238E27FC236}">
                <a16:creationId xmlns:a16="http://schemas.microsoft.com/office/drawing/2014/main" id="{1C3EF684-18B0-4737-9F39-5207F0F5F70B}"/>
              </a:ext>
            </a:extLst>
          </p:cNvPr>
          <p:cNvSpPr txBox="1"/>
          <p:nvPr/>
        </p:nvSpPr>
        <p:spPr>
          <a:xfrm>
            <a:off x="6460540" y="4063306"/>
            <a:ext cx="8451167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연속된 두 동작을 인식 </a:t>
            </a:r>
            <a:r>
              <a:rPr lang="ko-KR" altLang="en-US" sz="28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해야하기</a:t>
            </a: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때문에 인식 어려움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25438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703</Words>
  <Application>Microsoft Office PowerPoint</Application>
  <PresentationFormat>사용자 지정</PresentationFormat>
  <Paragraphs>145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TDTD순고딕</vt:lpstr>
      <vt:lpstr>Tlab 레트로라이프</vt:lpstr>
      <vt:lpstr>맑은 고딕</vt:lpstr>
      <vt:lpstr>Montserrat Bold</vt:lpstr>
      <vt:lpstr>Poppins</vt:lpstr>
      <vt:lpstr>ADLaM Display</vt:lpstr>
      <vt:lpstr>Arial</vt:lpstr>
      <vt:lpstr>Tlab 레트로라이프 Bold</vt:lpstr>
      <vt:lpstr>TDTD한강고딕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 베이지 깔끔한 팀 프로젝트 보고서 프레젠테이션</dc:title>
  <cp:lastModifiedBy>Seungjae</cp:lastModifiedBy>
  <cp:revision>26</cp:revision>
  <dcterms:created xsi:type="dcterms:W3CDTF">2006-08-16T00:00:00Z</dcterms:created>
  <dcterms:modified xsi:type="dcterms:W3CDTF">2025-10-14T07:59:59Z</dcterms:modified>
  <dc:identifier>DAG0geTchVg</dc:identifier>
</cp:coreProperties>
</file>